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16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6" r:id="rId18"/>
    <p:sldMasterId id="2147484018" r:id="rId19"/>
    <p:sldMasterId id="2147484058" r:id="rId20"/>
  </p:sldMasterIdLst>
  <p:notesMasterIdLst>
    <p:notesMasterId r:id="rId84"/>
  </p:notesMasterIdLst>
  <p:handoutMasterIdLst>
    <p:handoutMasterId r:id="rId85"/>
  </p:handoutMasterIdLst>
  <p:sldIdLst>
    <p:sldId id="541" r:id="rId21"/>
    <p:sldId id="398" r:id="rId22"/>
    <p:sldId id="352" r:id="rId23"/>
    <p:sldId id="3631" r:id="rId24"/>
    <p:sldId id="3632" r:id="rId25"/>
    <p:sldId id="520" r:id="rId26"/>
    <p:sldId id="3621" r:id="rId27"/>
    <p:sldId id="3634" r:id="rId28"/>
    <p:sldId id="3622" r:id="rId29"/>
    <p:sldId id="3623" r:id="rId30"/>
    <p:sldId id="3624" r:id="rId31"/>
    <p:sldId id="500" r:id="rId32"/>
    <p:sldId id="259" r:id="rId33"/>
    <p:sldId id="8609" r:id="rId34"/>
    <p:sldId id="10920" r:id="rId35"/>
    <p:sldId id="10921" r:id="rId36"/>
    <p:sldId id="10096" r:id="rId37"/>
    <p:sldId id="10954" r:id="rId38"/>
    <p:sldId id="10955" r:id="rId39"/>
    <p:sldId id="10097" r:id="rId40"/>
    <p:sldId id="8584" r:id="rId41"/>
    <p:sldId id="10953" r:id="rId42"/>
    <p:sldId id="8691" r:id="rId43"/>
    <p:sldId id="1928" r:id="rId44"/>
    <p:sldId id="10883" r:id="rId45"/>
    <p:sldId id="10889" r:id="rId46"/>
    <p:sldId id="10890" r:id="rId47"/>
    <p:sldId id="10891" r:id="rId48"/>
    <p:sldId id="10892" r:id="rId49"/>
    <p:sldId id="10893" r:id="rId50"/>
    <p:sldId id="10957" r:id="rId51"/>
    <p:sldId id="8692" r:id="rId52"/>
    <p:sldId id="3748" r:id="rId53"/>
    <p:sldId id="10094" r:id="rId54"/>
    <p:sldId id="8550" r:id="rId55"/>
    <p:sldId id="8549" r:id="rId56"/>
    <p:sldId id="8551" r:id="rId57"/>
    <p:sldId id="8695" r:id="rId58"/>
    <p:sldId id="3617" r:id="rId59"/>
    <p:sldId id="10976" r:id="rId60"/>
    <p:sldId id="10971" r:id="rId61"/>
    <p:sldId id="8557" r:id="rId62"/>
    <p:sldId id="8515" r:id="rId63"/>
    <p:sldId id="8700" r:id="rId64"/>
    <p:sldId id="8516" r:id="rId65"/>
    <p:sldId id="10100" r:id="rId66"/>
    <p:sldId id="8568" r:id="rId67"/>
    <p:sldId id="10993" r:id="rId68"/>
    <p:sldId id="10978" r:id="rId69"/>
    <p:sldId id="10981" r:id="rId70"/>
    <p:sldId id="10982" r:id="rId71"/>
    <p:sldId id="10983" r:id="rId72"/>
    <p:sldId id="10984" r:id="rId73"/>
    <p:sldId id="10986" r:id="rId74"/>
    <p:sldId id="10985" r:id="rId75"/>
    <p:sldId id="10987" r:id="rId76"/>
    <p:sldId id="10988" r:id="rId77"/>
    <p:sldId id="10989" r:id="rId78"/>
    <p:sldId id="10990" r:id="rId79"/>
    <p:sldId id="10991" r:id="rId80"/>
    <p:sldId id="10992" r:id="rId81"/>
    <p:sldId id="10975" r:id="rId82"/>
    <p:sldId id="10092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541"/>
            <p14:sldId id="398"/>
            <p14:sldId id="352"/>
            <p14:sldId id="3631"/>
            <p14:sldId id="3632"/>
            <p14:sldId id="520"/>
            <p14:sldId id="3621"/>
            <p14:sldId id="3634"/>
            <p14:sldId id="3622"/>
            <p14:sldId id="3623"/>
            <p14:sldId id="3624"/>
            <p14:sldId id="500"/>
            <p14:sldId id="259"/>
            <p14:sldId id="8609"/>
            <p14:sldId id="10920"/>
            <p14:sldId id="10921"/>
            <p14:sldId id="10096"/>
            <p14:sldId id="10954"/>
            <p14:sldId id="10955"/>
            <p14:sldId id="10097"/>
            <p14:sldId id="8584"/>
            <p14:sldId id="10953"/>
            <p14:sldId id="8691"/>
            <p14:sldId id="1928"/>
            <p14:sldId id="10883"/>
            <p14:sldId id="10889"/>
            <p14:sldId id="10890"/>
            <p14:sldId id="10891"/>
            <p14:sldId id="10892"/>
            <p14:sldId id="10893"/>
            <p14:sldId id="10957"/>
            <p14:sldId id="8692"/>
            <p14:sldId id="3748"/>
            <p14:sldId id="10094"/>
            <p14:sldId id="8550"/>
            <p14:sldId id="8549"/>
            <p14:sldId id="8551"/>
            <p14:sldId id="8695"/>
            <p14:sldId id="3617"/>
            <p14:sldId id="10976"/>
            <p14:sldId id="10971"/>
            <p14:sldId id="8557"/>
            <p14:sldId id="8515"/>
            <p14:sldId id="8700"/>
            <p14:sldId id="8516"/>
            <p14:sldId id="10100"/>
            <p14:sldId id="8568"/>
            <p14:sldId id="10993"/>
            <p14:sldId id="10978"/>
            <p14:sldId id="10981"/>
            <p14:sldId id="10982"/>
            <p14:sldId id="10983"/>
            <p14:sldId id="10984"/>
            <p14:sldId id="10986"/>
            <p14:sldId id="10985"/>
            <p14:sldId id="10987"/>
            <p14:sldId id="10988"/>
            <p14:sldId id="10989"/>
            <p14:sldId id="10990"/>
            <p14:sldId id="10991"/>
            <p14:sldId id="10992"/>
            <p14:sldId id="10975"/>
            <p14:sldId id="100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9692" autoAdjust="0"/>
  </p:normalViewPr>
  <p:slideViewPr>
    <p:cSldViewPr snapToGrid="0">
      <p:cViewPr varScale="1">
        <p:scale>
          <a:sx n="90" d="100"/>
          <a:sy n="90" d="100"/>
        </p:scale>
        <p:origin x="23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5" Type="http://schemas.openxmlformats.org/officeDocument/2006/relationships/slideMaster" Target="slideMasters/slideMaster2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77" Type="http://schemas.openxmlformats.org/officeDocument/2006/relationships/slide" Target="slides/slide5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80" Type="http://schemas.openxmlformats.org/officeDocument/2006/relationships/slide" Target="slides/slide60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slide" Target="slides/slide47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83" Type="http://schemas.openxmlformats.org/officeDocument/2006/relationships/slide" Target="slides/slide63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9.xml"/><Relationship Id="rId34" Type="http://schemas.openxmlformats.org/officeDocument/2006/relationships/slide" Target="slides/slide14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6" Type="http://schemas.openxmlformats.org/officeDocument/2006/relationships/slide" Target="slides/slide5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1.xml"/><Relationship Id="rId2" Type="http://schemas.openxmlformats.org/officeDocument/2006/relationships/customXml" Target="../customXml/item2.xml"/><Relationship Id="rId29" Type="http://schemas.openxmlformats.org/officeDocument/2006/relationships/slide" Target="slides/slide9.xml"/><Relationship Id="rId24" Type="http://schemas.openxmlformats.org/officeDocument/2006/relationships/slide" Target="slides/slide4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66" Type="http://schemas.openxmlformats.org/officeDocument/2006/relationships/slide" Target="slides/slide46.xml"/><Relationship Id="rId87" Type="http://schemas.openxmlformats.org/officeDocument/2006/relationships/viewProps" Target="viewProps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19" Type="http://schemas.openxmlformats.org/officeDocument/2006/relationships/slideMaster" Target="slideMasters/slideMaster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ddbdda59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ddbdda59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506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5ddbdda59_2_2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5ddbdda59_2_2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 – 8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2566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5ddbdda59_2_2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5ddbdda59_2_2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8-10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672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470E0-F101-4710-A121-DF6D0F7F257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973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4015938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828897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65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up who is Dinesh Nirmal IBM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874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Site Reliability Engineers </a:t>
            </a:r>
          </a:p>
        </p:txBody>
      </p:sp>
    </p:spTree>
    <p:extLst>
      <p:ext uri="{BB962C8B-B14F-4D97-AF65-F5344CB8AC3E}">
        <p14:creationId xmlns:p14="http://schemas.microsoft.com/office/powerpoint/2010/main" val="2635009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5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372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3895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3804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5035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162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3088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9366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571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6121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1/29/21 6:50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89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1220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10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668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27m-28m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5287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3E6A-3945-4101-B321-93EC5C297B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983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27m</a:t>
            </a:r>
          </a:p>
        </p:txBody>
      </p:sp>
    </p:spTree>
    <p:extLst>
      <p:ext uri="{BB962C8B-B14F-4D97-AF65-F5344CB8AC3E}">
        <p14:creationId xmlns:p14="http://schemas.microsoft.com/office/powerpoint/2010/main" val="1857399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29m-30m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0837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30m-31m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9527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31m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163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533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003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159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32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4174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154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32m-33m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3021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28909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5556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0506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679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33m-34m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4144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/>
              <a:t>Here is the data scientist’s inner loop of work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The interesting piece is now this DS loop is merged with the DevOps cycle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Offers complete ML lifecycle management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Brings CI/CD to life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Helps create the feedback loop for DS to improve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&lt;Transition to BP discussion&gt;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Let’s understand this better from the perspective of a customer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96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2501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411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39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6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6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6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1/28/21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1/28/21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Title Accent Color 1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1165" y="2793762"/>
            <a:ext cx="8349672" cy="1161921"/>
          </a:xfrm>
          <a:noFill/>
        </p:spPr>
        <p:txBody>
          <a:bodyPr wrap="square" tIns="91440" bIns="91440" anchor="t" anchorCtr="0">
            <a:spAutoFit/>
          </a:bodyPr>
          <a:lstStyle>
            <a:lvl1pPr algn="ctr">
              <a:defRPr sz="7056" b="1" cap="none" spc="-99" baseline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8133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906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44pt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96C39E9-539A-4F86-B66E-836C1F81F5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11335425" cy="536008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092355"/>
      </p:ext>
    </p:extLst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T_Blank_Dark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A9C73-7CE6-4E34-BE66-003DB54128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0" y="2708277"/>
            <a:ext cx="8737600" cy="1441449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0080965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T_Titl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979DC-9BD7-42AD-BD24-CB8C52E7D2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451" y="1117139"/>
            <a:ext cx="11336867" cy="1612749"/>
          </a:xfrm>
        </p:spPr>
        <p:txBody>
          <a:bodyPr/>
          <a:lstStyle>
            <a:lvl1pPr marL="380990" indent="-380990">
              <a:buFont typeface="Arial" panose="020B0604020202020204" pitchFamily="34" charset="0"/>
              <a:buChar char="•"/>
              <a:defRPr/>
            </a:lvl1pPr>
            <a:lvl2pPr marL="380990" indent="-380990">
              <a:buFont typeface="Arial" panose="020B0604020202020204" pitchFamily="34" charset="0"/>
              <a:buChar char="•"/>
              <a:defRPr/>
            </a:lvl2pPr>
            <a:lvl3pPr marL="380990" indent="-380990">
              <a:buFont typeface="Arial" panose="020B0604020202020204" pitchFamily="34" charset="0"/>
              <a:buChar char="•"/>
              <a:defRPr/>
            </a:lvl3pPr>
            <a:lvl4pPr marL="380990" indent="-380990">
              <a:buFont typeface="Arial" panose="020B0604020202020204" pitchFamily="34" charset="0"/>
              <a:buChar char="•"/>
              <a:defRPr/>
            </a:lvl4pPr>
            <a:lvl5pPr marL="38099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2552"/>
            <a:ext cx="11336039" cy="60261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44pt</a:t>
            </a:r>
          </a:p>
        </p:txBody>
      </p:sp>
    </p:spTree>
    <p:extLst>
      <p:ext uri="{BB962C8B-B14F-4D97-AF65-F5344CB8AC3E}">
        <p14:creationId xmlns:p14="http://schemas.microsoft.com/office/powerpoint/2010/main" val="4014579294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067917"/>
      </p:ext>
    </p:extLst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T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2551"/>
            <a:ext cx="11336039" cy="60261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44pt</a:t>
            </a:r>
          </a:p>
        </p:txBody>
      </p:sp>
    </p:spTree>
    <p:extLst>
      <p:ext uri="{BB962C8B-B14F-4D97-AF65-F5344CB8AC3E}">
        <p14:creationId xmlns:p14="http://schemas.microsoft.com/office/powerpoint/2010/main" val="2041623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003184"/>
            <a:ext cx="461616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3203721"/>
            <a:ext cx="4616169" cy="1649682"/>
          </a:xfrm>
        </p:spPr>
        <p:txBody>
          <a:bodyPr wrap="square">
            <a:spAutoFit/>
          </a:bodyPr>
          <a:lstStyle>
            <a:lvl1pPr marL="0" indent="0" defTabSz="2233613">
              <a:spcBef>
                <a:spcPts val="18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defTabSz="2233613">
              <a:buFont typeface="Wingdings" panose="05000000000000000000" pitchFamily="2" charset="2"/>
              <a:buNone/>
              <a:defRPr sz="2000" b="0"/>
            </a:lvl2pPr>
            <a:lvl3pPr marL="0" indent="0" defTabSz="2233613">
              <a:buFont typeface="Wingdings" panose="05000000000000000000" pitchFamily="2" charset="2"/>
              <a:buNone/>
              <a:tabLst/>
              <a:defRPr sz="1600" b="0"/>
            </a:lvl3pPr>
            <a:lvl4pPr marL="0" indent="0" defTabSz="2233613">
              <a:buFont typeface="Wingdings" panose="05000000000000000000" pitchFamily="2" charset="2"/>
              <a:buNone/>
              <a:defRPr sz="1400" b="0"/>
            </a:lvl4pPr>
            <a:lvl5pPr marL="0" indent="0" defTabSz="2233613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0F95669-17B3-4C7F-9110-BA062437700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12020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1/28/21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/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200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3.xml"/><Relationship Id="rId18" Type="http://schemas.openxmlformats.org/officeDocument/2006/relationships/slideLayout" Target="../slideLayouts/slideLayout218.xml"/><Relationship Id="rId26" Type="http://schemas.openxmlformats.org/officeDocument/2006/relationships/slideLayout" Target="../slideLayouts/slideLayout226.xml"/><Relationship Id="rId39" Type="http://schemas.openxmlformats.org/officeDocument/2006/relationships/slideLayout" Target="../slideLayouts/slideLayout239.xml"/><Relationship Id="rId21" Type="http://schemas.openxmlformats.org/officeDocument/2006/relationships/slideLayout" Target="../slideLayouts/slideLayout221.xml"/><Relationship Id="rId34" Type="http://schemas.openxmlformats.org/officeDocument/2006/relationships/slideLayout" Target="../slideLayouts/slideLayout234.xml"/><Relationship Id="rId42" Type="http://schemas.openxmlformats.org/officeDocument/2006/relationships/image" Target="../media/image27.png"/><Relationship Id="rId7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20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29.xml"/><Relationship Id="rId41" Type="http://schemas.openxmlformats.org/officeDocument/2006/relationships/theme" Target="../theme/theme16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24" Type="http://schemas.openxmlformats.org/officeDocument/2006/relationships/slideLayout" Target="../slideLayouts/slideLayout224.xml"/><Relationship Id="rId32" Type="http://schemas.openxmlformats.org/officeDocument/2006/relationships/slideLayout" Target="../slideLayouts/slideLayout232.xml"/><Relationship Id="rId37" Type="http://schemas.openxmlformats.org/officeDocument/2006/relationships/slideLayout" Target="../slideLayouts/slideLayout237.xml"/><Relationship Id="rId40" Type="http://schemas.openxmlformats.org/officeDocument/2006/relationships/slideLayout" Target="../slideLayouts/slideLayout240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23.xml"/><Relationship Id="rId28" Type="http://schemas.openxmlformats.org/officeDocument/2006/relationships/slideLayout" Target="../slideLayouts/slideLayout228.xml"/><Relationship Id="rId36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10.xml"/><Relationship Id="rId19" Type="http://schemas.openxmlformats.org/officeDocument/2006/relationships/slideLayout" Target="../slideLayouts/slideLayout219.xml"/><Relationship Id="rId31" Type="http://schemas.openxmlformats.org/officeDocument/2006/relationships/slideLayout" Target="../slideLayouts/slideLayout231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Relationship Id="rId22" Type="http://schemas.openxmlformats.org/officeDocument/2006/relationships/slideLayout" Target="../slideLayouts/slideLayout222.xml"/><Relationship Id="rId27" Type="http://schemas.openxmlformats.org/officeDocument/2006/relationships/slideLayout" Target="../slideLayouts/slideLayout227.xml"/><Relationship Id="rId30" Type="http://schemas.openxmlformats.org/officeDocument/2006/relationships/slideLayout" Target="../slideLayouts/slideLayout230.xml"/><Relationship Id="rId35" Type="http://schemas.openxmlformats.org/officeDocument/2006/relationships/slideLayout" Target="../slideLayouts/slideLayout235.xml"/><Relationship Id="rId8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3.xml"/><Relationship Id="rId12" Type="http://schemas.openxmlformats.org/officeDocument/2006/relationships/slideLayout" Target="../slideLayouts/slideLayout212.xml"/><Relationship Id="rId17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25.xml"/><Relationship Id="rId33" Type="http://schemas.openxmlformats.org/officeDocument/2006/relationships/slideLayout" Target="../slideLayouts/slideLayout233.xml"/><Relationship Id="rId38" Type="http://schemas.openxmlformats.org/officeDocument/2006/relationships/slideLayout" Target="../slideLayouts/slideLayout238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theme" Target="../theme/theme17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1/28/21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  <p:sldLayoutId id="2147484061" r:id="rId33"/>
    <p:sldLayoutId id="2147484062" r:id="rId34"/>
    <p:sldLayoutId id="2147484063" r:id="rId35"/>
    <p:sldLayoutId id="2147484064" r:id="rId36"/>
    <p:sldLayoutId id="2147484065" r:id="rId37"/>
    <p:sldLayoutId id="2147484066" r:id="rId38"/>
    <p:sldLayoutId id="2147484067" r:id="rId39"/>
    <p:sldLayoutId id="2147484069" r:id="rId40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1/28/21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33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35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7.xml"/><Relationship Id="rId5" Type="http://schemas.openxmlformats.org/officeDocument/2006/relationships/image" Target="../media/image52.gif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33.xml"/><Relationship Id="rId1" Type="http://schemas.openxmlformats.org/officeDocument/2006/relationships/themeOverride" Target="../theme/themeOverrid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9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239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4.tiff"/><Relationship Id="rId5" Type="http://schemas.openxmlformats.org/officeDocument/2006/relationships/image" Target="../media/image53.png"/><Relationship Id="rId10" Type="http://schemas.openxmlformats.org/officeDocument/2006/relationships/image" Target="../media/image59.svg"/><Relationship Id="rId4" Type="http://schemas.openxmlformats.org/officeDocument/2006/relationships/image" Target="../media/image57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9.xml"/><Relationship Id="rId6" Type="http://schemas.openxmlformats.org/officeDocument/2006/relationships/image" Target="../media/image55.png"/><Relationship Id="rId5" Type="http://schemas.openxmlformats.org/officeDocument/2006/relationships/image" Target="../media/image54.tiff"/><Relationship Id="rId4" Type="http://schemas.openxmlformats.org/officeDocument/2006/relationships/image" Target="../media/image53.png"/><Relationship Id="rId9" Type="http://schemas.openxmlformats.org/officeDocument/2006/relationships/image" Target="../media/image5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9.xml"/><Relationship Id="rId6" Type="http://schemas.openxmlformats.org/officeDocument/2006/relationships/image" Target="../media/image55.png"/><Relationship Id="rId5" Type="http://schemas.openxmlformats.org/officeDocument/2006/relationships/image" Target="../media/image54.tiff"/><Relationship Id="rId4" Type="http://schemas.openxmlformats.org/officeDocument/2006/relationships/image" Target="../media/image53.png"/><Relationship Id="rId9" Type="http://schemas.openxmlformats.org/officeDocument/2006/relationships/image" Target="../media/image5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7.png"/><Relationship Id="rId7" Type="http://schemas.openxmlformats.org/officeDocument/2006/relationships/image" Target="../media/image54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9.xml"/><Relationship Id="rId6" Type="http://schemas.openxmlformats.org/officeDocument/2006/relationships/image" Target="../media/image53.png"/><Relationship Id="rId11" Type="http://schemas.openxmlformats.org/officeDocument/2006/relationships/image" Target="../media/image59.svg"/><Relationship Id="rId5" Type="http://schemas.openxmlformats.org/officeDocument/2006/relationships/image" Target="../media/image61.svg"/><Relationship Id="rId10" Type="http://schemas.openxmlformats.org/officeDocument/2006/relationships/image" Target="../media/image58.png"/><Relationship Id="rId4" Type="http://schemas.openxmlformats.org/officeDocument/2006/relationships/image" Target="../media/image60.png"/><Relationship Id="rId9" Type="http://schemas.openxmlformats.org/officeDocument/2006/relationships/image" Target="../media/image5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9.xml"/><Relationship Id="rId6" Type="http://schemas.openxmlformats.org/officeDocument/2006/relationships/image" Target="../media/image55.png"/><Relationship Id="rId5" Type="http://schemas.openxmlformats.org/officeDocument/2006/relationships/image" Target="../media/image54.tiff"/><Relationship Id="rId4" Type="http://schemas.openxmlformats.org/officeDocument/2006/relationships/image" Target="../media/image53.png"/><Relationship Id="rId9" Type="http://schemas.openxmlformats.org/officeDocument/2006/relationships/image" Target="../media/image5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7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9.xml"/><Relationship Id="rId6" Type="http://schemas.openxmlformats.org/officeDocument/2006/relationships/image" Target="../media/image55.png"/><Relationship Id="rId5" Type="http://schemas.openxmlformats.org/officeDocument/2006/relationships/image" Target="../media/image54.tiff"/><Relationship Id="rId10" Type="http://schemas.openxmlformats.org/officeDocument/2006/relationships/image" Target="../media/image62.gif"/><Relationship Id="rId4" Type="http://schemas.openxmlformats.org/officeDocument/2006/relationships/image" Target="../media/image53.png"/><Relationship Id="rId9" Type="http://schemas.openxmlformats.org/officeDocument/2006/relationships/image" Target="../media/image5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33.xml"/><Relationship Id="rId1" Type="http://schemas.openxmlformats.org/officeDocument/2006/relationships/themeOverride" Target="../theme/themeOverride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33.xml"/><Relationship Id="rId1" Type="http://schemas.openxmlformats.org/officeDocument/2006/relationships/themeOverride" Target="../theme/themeOverride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5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33.xml"/><Relationship Id="rId1" Type="http://schemas.openxmlformats.org/officeDocument/2006/relationships/themeOverride" Target="../theme/themeOverride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5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0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36.xml"/><Relationship Id="rId1" Type="http://schemas.openxmlformats.org/officeDocument/2006/relationships/themeOverride" Target="../theme/themeOverride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9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35.xml"/><Relationship Id="rId4" Type="http://schemas.openxmlformats.org/officeDocument/2006/relationships/image" Target="../media/image9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png"/><Relationship Id="rId3" Type="http://schemas.openxmlformats.org/officeDocument/2006/relationships/image" Target="../media/image97.pn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5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36.xml"/><Relationship Id="rId1" Type="http://schemas.openxmlformats.org/officeDocument/2006/relationships/themeOverride" Target="../theme/themeOverride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0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39.xml"/><Relationship Id="rId5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0.xml"/><Relationship Id="rId6" Type="http://schemas.openxmlformats.org/officeDocument/2006/relationships/image" Target="../media/image112.emf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0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9136" y="2771205"/>
            <a:ext cx="10134216" cy="2139175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MLOps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9" y="252169"/>
            <a:ext cx="6604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What The Hack?!</a:t>
            </a: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-- insert your list of required tooling here --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Visual Studio Code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Windows Subsystem for Linux with the Azure CLI installed.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C24C1-8B90-0D45-8CDD-AB4059861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463" y="3576965"/>
            <a:ext cx="3746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5557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And now death by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Power Point…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494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>
                <a:solidFill>
                  <a:schemeClr val="bg1"/>
                </a:solidFill>
              </a:rPr>
              <a:t>Machine Learning is now where Software Engineering was 15 years ago</a:t>
            </a:r>
            <a:endParaRPr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422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l="8580" t="40240" r="7378" b="13207"/>
          <a:stretch/>
        </p:blipFill>
        <p:spPr>
          <a:xfrm>
            <a:off x="1" y="965050"/>
            <a:ext cx="11087100" cy="40933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0" y="4195369"/>
            <a:ext cx="6680362" cy="1463762"/>
          </a:xfrm>
          <a:prstGeom prst="rect">
            <a:avLst/>
          </a:prstGeom>
          <a:solidFill>
            <a:srgbClr val="2A61E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4294967295"/>
          </p:nvPr>
        </p:nvSpPr>
        <p:spPr>
          <a:xfrm>
            <a:off x="139779" y="4346575"/>
            <a:ext cx="8350250" cy="11620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6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</a:t>
            </a:r>
            <a:r>
              <a:rPr lang="en" sz="6600" b="1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 is hard!</a:t>
            </a:r>
            <a:endParaRPr sz="6600" b="1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1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2183100" y="2062475"/>
            <a:ext cx="7826000" cy="2373200"/>
          </a:xfrm>
          <a:prstGeom prst="rect">
            <a:avLst/>
          </a:prstGeom>
          <a:solidFill>
            <a:srgbClr val="052CA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48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Building a model</a:t>
            </a:r>
            <a:endParaRPr sz="48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91554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3939525" y="2922711"/>
            <a:ext cx="1680000" cy="988000"/>
          </a:xfrm>
          <a:prstGeom prst="rect">
            <a:avLst/>
          </a:prstGeom>
          <a:solidFill>
            <a:srgbClr val="052CA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</a:t>
            </a:r>
            <a:b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 model</a:t>
            </a:r>
            <a:endParaRPr sz="1467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0" name="Google Shape;130;p22"/>
          <p:cNvGrpSpPr/>
          <p:nvPr/>
        </p:nvGrpSpPr>
        <p:grpSpPr>
          <a:xfrm>
            <a:off x="704653" y="1622702"/>
            <a:ext cx="2156400" cy="987900"/>
            <a:chOff x="704653" y="2333900"/>
            <a:chExt cx="2156400" cy="987900"/>
          </a:xfrm>
        </p:grpSpPr>
        <p:sp>
          <p:nvSpPr>
            <p:cNvPr id="131" name="Google Shape;131;p22"/>
            <p:cNvSpPr/>
            <p:nvPr/>
          </p:nvSpPr>
          <p:spPr>
            <a:xfrm>
              <a:off x="704653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ingestion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2" name="Google Shape;132;p22"/>
            <p:cNvCxnSpPr>
              <a:stCxn id="131" idx="3"/>
              <a:endCxn id="133" idx="1"/>
            </p:cNvCxnSpPr>
            <p:nvPr/>
          </p:nvCxnSpPr>
          <p:spPr>
            <a:xfrm>
              <a:off x="2384653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34" name="Google Shape;134;p22"/>
          <p:cNvGrpSpPr/>
          <p:nvPr/>
        </p:nvGrpSpPr>
        <p:grpSpPr>
          <a:xfrm>
            <a:off x="2861165" y="1622702"/>
            <a:ext cx="2156400" cy="987900"/>
            <a:chOff x="2861165" y="2333900"/>
            <a:chExt cx="2156400" cy="987900"/>
          </a:xfrm>
        </p:grpSpPr>
        <p:sp>
          <p:nvSpPr>
            <p:cNvPr id="133" name="Google Shape;133;p22"/>
            <p:cNvSpPr/>
            <p:nvPr/>
          </p:nvSpPr>
          <p:spPr>
            <a:xfrm>
              <a:off x="2861165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analysis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5" name="Google Shape;135;p22"/>
            <p:cNvCxnSpPr>
              <a:stCxn id="133" idx="3"/>
              <a:endCxn id="136" idx="1"/>
            </p:cNvCxnSpPr>
            <p:nvPr/>
          </p:nvCxnSpPr>
          <p:spPr>
            <a:xfrm>
              <a:off x="4541165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37" name="Google Shape;137;p22"/>
          <p:cNvGrpSpPr/>
          <p:nvPr/>
        </p:nvGrpSpPr>
        <p:grpSpPr>
          <a:xfrm>
            <a:off x="5017677" y="1622702"/>
            <a:ext cx="2156400" cy="987900"/>
            <a:chOff x="5017678" y="2333900"/>
            <a:chExt cx="2156400" cy="987900"/>
          </a:xfrm>
        </p:grpSpPr>
        <p:sp>
          <p:nvSpPr>
            <p:cNvPr id="136" name="Google Shape;136;p22"/>
            <p:cNvSpPr/>
            <p:nvPr/>
          </p:nvSpPr>
          <p:spPr>
            <a:xfrm>
              <a:off x="5017678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transformation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8" name="Google Shape;138;p22"/>
            <p:cNvCxnSpPr>
              <a:stCxn id="136" idx="3"/>
              <a:endCxn id="139" idx="1"/>
            </p:cNvCxnSpPr>
            <p:nvPr/>
          </p:nvCxnSpPr>
          <p:spPr>
            <a:xfrm>
              <a:off x="6697678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0" name="Google Shape;140;p22"/>
          <p:cNvGrpSpPr/>
          <p:nvPr/>
        </p:nvGrpSpPr>
        <p:grpSpPr>
          <a:xfrm>
            <a:off x="7174191" y="1622702"/>
            <a:ext cx="2156400" cy="987900"/>
            <a:chOff x="7174190" y="2333900"/>
            <a:chExt cx="2156400" cy="987900"/>
          </a:xfrm>
        </p:grpSpPr>
        <p:sp>
          <p:nvSpPr>
            <p:cNvPr id="139" name="Google Shape;139;p22"/>
            <p:cNvSpPr/>
            <p:nvPr/>
          </p:nvSpPr>
          <p:spPr>
            <a:xfrm>
              <a:off x="7174190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validation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1" name="Google Shape;141;p22"/>
            <p:cNvCxnSpPr>
              <a:stCxn id="139" idx="3"/>
              <a:endCxn id="142" idx="1"/>
            </p:cNvCxnSpPr>
            <p:nvPr/>
          </p:nvCxnSpPr>
          <p:spPr>
            <a:xfrm>
              <a:off x="8854190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3" name="Google Shape;143;p22"/>
          <p:cNvGrpSpPr/>
          <p:nvPr/>
        </p:nvGrpSpPr>
        <p:grpSpPr>
          <a:xfrm>
            <a:off x="9330705" y="1622702"/>
            <a:ext cx="2156495" cy="987900"/>
            <a:chOff x="9330703" y="2333900"/>
            <a:chExt cx="2156494" cy="987900"/>
          </a:xfrm>
        </p:grpSpPr>
        <p:sp>
          <p:nvSpPr>
            <p:cNvPr id="142" name="Google Shape;142;p22"/>
            <p:cNvSpPr/>
            <p:nvPr/>
          </p:nvSpPr>
          <p:spPr>
            <a:xfrm>
              <a:off x="9330703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splitting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4" name="Google Shape;144;p22"/>
            <p:cNvCxnSpPr/>
            <p:nvPr/>
          </p:nvCxnSpPr>
          <p:spPr>
            <a:xfrm>
              <a:off x="11010797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5" name="Google Shape;145;p22"/>
          <p:cNvGrpSpPr/>
          <p:nvPr/>
        </p:nvGrpSpPr>
        <p:grpSpPr>
          <a:xfrm>
            <a:off x="1783095" y="2922711"/>
            <a:ext cx="2156400" cy="987900"/>
            <a:chOff x="1783095" y="3633910"/>
            <a:chExt cx="2156400" cy="987900"/>
          </a:xfrm>
        </p:grpSpPr>
        <p:sp>
          <p:nvSpPr>
            <p:cNvPr id="146" name="Google Shape;146;p22"/>
            <p:cNvSpPr/>
            <p:nvPr/>
          </p:nvSpPr>
          <p:spPr>
            <a:xfrm>
              <a:off x="1783095" y="363391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Trainer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7" name="Google Shape;147;p22"/>
            <p:cNvCxnSpPr>
              <a:stCxn id="146" idx="3"/>
              <a:endCxn id="129" idx="1"/>
            </p:cNvCxnSpPr>
            <p:nvPr/>
          </p:nvCxnSpPr>
          <p:spPr>
            <a:xfrm>
              <a:off x="3463095" y="412786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48" name="Google Shape;148;p22"/>
          <p:cNvCxnSpPr>
            <a:stCxn id="129" idx="3"/>
            <a:endCxn id="149" idx="1"/>
          </p:cNvCxnSpPr>
          <p:nvPr/>
        </p:nvCxnSpPr>
        <p:spPr>
          <a:xfrm>
            <a:off x="5619525" y="3416711"/>
            <a:ext cx="47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50" name="Google Shape;150;p22"/>
          <p:cNvGrpSpPr/>
          <p:nvPr/>
        </p:nvGrpSpPr>
        <p:grpSpPr>
          <a:xfrm>
            <a:off x="6095956" y="2922711"/>
            <a:ext cx="2156400" cy="987900"/>
            <a:chOff x="6095955" y="3633910"/>
            <a:chExt cx="2156400" cy="987900"/>
          </a:xfrm>
        </p:grpSpPr>
        <p:sp>
          <p:nvSpPr>
            <p:cNvPr id="149" name="Google Shape;149;p22"/>
            <p:cNvSpPr/>
            <p:nvPr/>
          </p:nvSpPr>
          <p:spPr>
            <a:xfrm>
              <a:off x="6095955" y="363391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Model</a:t>
              </a:r>
              <a:b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validation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1" name="Google Shape;151;p22"/>
            <p:cNvCxnSpPr>
              <a:stCxn id="149" idx="3"/>
              <a:endCxn id="152" idx="1"/>
            </p:cNvCxnSpPr>
            <p:nvPr/>
          </p:nvCxnSpPr>
          <p:spPr>
            <a:xfrm>
              <a:off x="7775955" y="412786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3" name="Google Shape;153;p22"/>
          <p:cNvGrpSpPr/>
          <p:nvPr/>
        </p:nvGrpSpPr>
        <p:grpSpPr>
          <a:xfrm>
            <a:off x="8252387" y="2922711"/>
            <a:ext cx="2156359" cy="987900"/>
            <a:chOff x="8252386" y="3633910"/>
            <a:chExt cx="2156358" cy="987900"/>
          </a:xfrm>
        </p:grpSpPr>
        <p:sp>
          <p:nvSpPr>
            <p:cNvPr id="152" name="Google Shape;152;p22"/>
            <p:cNvSpPr/>
            <p:nvPr/>
          </p:nvSpPr>
          <p:spPr>
            <a:xfrm>
              <a:off x="8252386" y="363391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Training</a:t>
              </a:r>
              <a:b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at scale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4" name="Google Shape;154;p22"/>
            <p:cNvCxnSpPr/>
            <p:nvPr/>
          </p:nvCxnSpPr>
          <p:spPr>
            <a:xfrm>
              <a:off x="9932344" y="4127762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55" name="Google Shape;155;p22"/>
          <p:cNvSpPr/>
          <p:nvPr/>
        </p:nvSpPr>
        <p:spPr>
          <a:xfrm>
            <a:off x="8252391" y="4222536"/>
            <a:ext cx="1680000" cy="988000"/>
          </a:xfrm>
          <a:prstGeom prst="rect">
            <a:avLst/>
          </a:prstGeom>
          <a:solidFill>
            <a:srgbClr val="052CA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Logging</a:t>
            </a:r>
            <a:endParaRPr sz="1467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6" name="Google Shape;156;p22"/>
          <p:cNvGrpSpPr/>
          <p:nvPr/>
        </p:nvGrpSpPr>
        <p:grpSpPr>
          <a:xfrm>
            <a:off x="1783100" y="4222538"/>
            <a:ext cx="2156400" cy="987900"/>
            <a:chOff x="1783100" y="4933736"/>
            <a:chExt cx="2156400" cy="987900"/>
          </a:xfrm>
        </p:grpSpPr>
        <p:sp>
          <p:nvSpPr>
            <p:cNvPr id="157" name="Google Shape;157;p22"/>
            <p:cNvSpPr/>
            <p:nvPr/>
          </p:nvSpPr>
          <p:spPr>
            <a:xfrm>
              <a:off x="1783100" y="4933736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Roll-out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8" name="Google Shape;158;p22"/>
            <p:cNvCxnSpPr>
              <a:stCxn id="157" idx="3"/>
              <a:endCxn id="159" idx="1"/>
            </p:cNvCxnSpPr>
            <p:nvPr/>
          </p:nvCxnSpPr>
          <p:spPr>
            <a:xfrm>
              <a:off x="346310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0" name="Google Shape;160;p22"/>
          <p:cNvGrpSpPr/>
          <p:nvPr/>
        </p:nvGrpSpPr>
        <p:grpSpPr>
          <a:xfrm>
            <a:off x="3939529" y="4222538"/>
            <a:ext cx="2156400" cy="987900"/>
            <a:chOff x="3939530" y="4933736"/>
            <a:chExt cx="2156400" cy="987900"/>
          </a:xfrm>
        </p:grpSpPr>
        <p:sp>
          <p:nvSpPr>
            <p:cNvPr id="159" name="Google Shape;159;p22"/>
            <p:cNvSpPr/>
            <p:nvPr/>
          </p:nvSpPr>
          <p:spPr>
            <a:xfrm>
              <a:off x="3939530" y="4933736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Serving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1" name="Google Shape;161;p22"/>
            <p:cNvCxnSpPr>
              <a:stCxn id="159" idx="3"/>
              <a:endCxn id="162" idx="1"/>
            </p:cNvCxnSpPr>
            <p:nvPr/>
          </p:nvCxnSpPr>
          <p:spPr>
            <a:xfrm>
              <a:off x="561953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3" name="Google Shape;163;p22"/>
          <p:cNvGrpSpPr/>
          <p:nvPr/>
        </p:nvGrpSpPr>
        <p:grpSpPr>
          <a:xfrm>
            <a:off x="6095960" y="4222538"/>
            <a:ext cx="2156400" cy="987900"/>
            <a:chOff x="6095960" y="4933736"/>
            <a:chExt cx="2156400" cy="987900"/>
          </a:xfrm>
        </p:grpSpPr>
        <p:sp>
          <p:nvSpPr>
            <p:cNvPr id="162" name="Google Shape;162;p22"/>
            <p:cNvSpPr/>
            <p:nvPr/>
          </p:nvSpPr>
          <p:spPr>
            <a:xfrm>
              <a:off x="6095960" y="4933736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Monitoring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4" name="Google Shape;164;p22"/>
            <p:cNvCxnSpPr>
              <a:stCxn id="162" idx="3"/>
              <a:endCxn id="155" idx="1"/>
            </p:cNvCxnSpPr>
            <p:nvPr/>
          </p:nvCxnSpPr>
          <p:spPr>
            <a:xfrm>
              <a:off x="777596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9D8AC2-F1F5-A54A-863A-1DC3344092F5}"/>
              </a:ext>
            </a:extLst>
          </p:cNvPr>
          <p:cNvSpPr txBox="1"/>
          <p:nvPr/>
        </p:nvSpPr>
        <p:spPr>
          <a:xfrm>
            <a:off x="1629508" y="527538"/>
            <a:ext cx="76775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Discuss how ’</a:t>
            </a:r>
            <a:r>
              <a:rPr lang="en-US" sz="2000" dirty="0" err="1">
                <a:solidFill>
                  <a:schemeClr val="bg1"/>
                </a:solidFill>
              </a:rPr>
              <a:t>Buidling</a:t>
            </a:r>
            <a:r>
              <a:rPr lang="en-US" sz="2000" dirty="0">
                <a:solidFill>
                  <a:schemeClr val="bg1"/>
                </a:solidFill>
              </a:rPr>
              <a:t> a model is only one part of the whole process</a:t>
            </a:r>
          </a:p>
        </p:txBody>
      </p:sp>
    </p:spTree>
    <p:extLst>
      <p:ext uri="{BB962C8B-B14F-4D97-AF65-F5344CB8AC3E}">
        <p14:creationId xmlns:p14="http://schemas.microsoft.com/office/powerpoint/2010/main" val="246957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>
                <a:solidFill>
                  <a:schemeClr val="tx1"/>
                </a:solidFill>
              </a:rPr>
              <a:t>ML Lifecycle</a:t>
            </a: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9C72490-9715-440A-963C-BD1E0CD77FCA}"/>
              </a:ext>
            </a:extLst>
          </p:cNvPr>
          <p:cNvSpPr txBox="1"/>
          <p:nvPr/>
        </p:nvSpPr>
        <p:spPr>
          <a:xfrm>
            <a:off x="778073" y="4856206"/>
            <a:ext cx="3130428" cy="1253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Experiment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Acquisition 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Business Understanding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Initial Modeling</a:t>
            </a: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EC787D24-B4BA-426A-AED2-3452B1B39754}"/>
              </a:ext>
            </a:extLst>
          </p:cNvPr>
          <p:cNvSpPr txBox="1"/>
          <p:nvPr/>
        </p:nvSpPr>
        <p:spPr>
          <a:xfrm>
            <a:off x="4897463" y="4856206"/>
            <a:ext cx="3130428" cy="6994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Develop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Modeling</a:t>
            </a:r>
            <a:endParaRPr kumimoji="0" lang="en-US" sz="1800" b="1" i="0" u="none" strike="noStrike" kern="800" cap="none" spc="98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2" name="TextBox 44">
            <a:extLst>
              <a:ext uri="{FF2B5EF4-FFF2-40B4-BE49-F238E27FC236}">
                <a16:creationId xmlns:a16="http://schemas.microsoft.com/office/drawing/2014/main" id="{89B7706A-696C-4DD4-BC16-63897AC86E47}"/>
              </a:ext>
            </a:extLst>
          </p:cNvPr>
          <p:cNvSpPr txBox="1"/>
          <p:nvPr/>
        </p:nvSpPr>
        <p:spPr>
          <a:xfrm>
            <a:off x="8361105" y="4858527"/>
            <a:ext cx="3129224" cy="1675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Operate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Delivery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Feedback Loop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System + Model Monitoring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800" cap="none" spc="98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3" name="Freeform 28">
            <a:extLst>
              <a:ext uri="{FF2B5EF4-FFF2-40B4-BE49-F238E27FC236}">
                <a16:creationId xmlns:a16="http://schemas.microsoft.com/office/drawing/2014/main" id="{23EE7238-0B6D-475B-B96D-046C04D12A4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gray">
          <a:xfrm rot="2781258">
            <a:off x="2804848" y="2147510"/>
            <a:ext cx="1824326" cy="1855063"/>
          </a:xfrm>
          <a:custGeom>
            <a:avLst/>
            <a:gdLst>
              <a:gd name="T0" fmla="*/ 853546768 w 425"/>
              <a:gd name="T1" fmla="*/ 2147483647 h 425"/>
              <a:gd name="T2" fmla="*/ 362757401 w 425"/>
              <a:gd name="T3" fmla="*/ 718866784 h 425"/>
              <a:gd name="T4" fmla="*/ 2147483647 w 425"/>
              <a:gd name="T5" fmla="*/ 308085710 h 425"/>
              <a:gd name="T6" fmla="*/ 2147483647 w 425"/>
              <a:gd name="T7" fmla="*/ 1842473085 h 425"/>
              <a:gd name="T8" fmla="*/ 853546768 w 425"/>
              <a:gd name="T9" fmla="*/ 2147483647 h 4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5"/>
              <a:gd name="T16" fmla="*/ 0 h 425"/>
              <a:gd name="T17" fmla="*/ 425 w 425"/>
              <a:gd name="T18" fmla="*/ 425 h 4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5" h="425">
                <a:moveTo>
                  <a:pt x="120" y="373"/>
                </a:moveTo>
                <a:cubicBezTo>
                  <a:pt x="31" y="322"/>
                  <a:pt x="0" y="208"/>
                  <a:pt x="51" y="119"/>
                </a:cubicBezTo>
                <a:cubicBezTo>
                  <a:pt x="103" y="30"/>
                  <a:pt x="217" y="0"/>
                  <a:pt x="306" y="51"/>
                </a:cubicBezTo>
                <a:cubicBezTo>
                  <a:pt x="394" y="103"/>
                  <a:pt x="425" y="216"/>
                  <a:pt x="374" y="305"/>
                </a:cubicBezTo>
                <a:cubicBezTo>
                  <a:pt x="322" y="394"/>
                  <a:pt x="208" y="425"/>
                  <a:pt x="120" y="373"/>
                </a:cubicBezTo>
                <a:close/>
              </a:path>
            </a:pathLst>
          </a:custGeom>
          <a:noFill/>
          <a:ln w="317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5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Freeform 39">
            <a:extLst>
              <a:ext uri="{FF2B5EF4-FFF2-40B4-BE49-F238E27FC236}">
                <a16:creationId xmlns:a16="http://schemas.microsoft.com/office/drawing/2014/main" id="{D68604F8-4686-4EF9-B60D-63E8F06A2124}"/>
              </a:ext>
            </a:extLst>
          </p:cNvPr>
          <p:cNvSpPr>
            <a:spLocks noEditPoints="1"/>
          </p:cNvSpPr>
          <p:nvPr/>
        </p:nvSpPr>
        <p:spPr bwMode="auto">
          <a:xfrm rot="326988" flipH="1">
            <a:off x="6654368" y="2295014"/>
            <a:ext cx="161461" cy="275479"/>
          </a:xfrm>
          <a:custGeom>
            <a:avLst/>
            <a:gdLst>
              <a:gd name="T0" fmla="*/ 112 w 112"/>
              <a:gd name="T1" fmla="*/ 56 h 190"/>
              <a:gd name="T2" fmla="*/ 56 w 112"/>
              <a:gd name="T3" fmla="*/ 0 h 190"/>
              <a:gd name="T4" fmla="*/ 0 w 112"/>
              <a:gd name="T5" fmla="*/ 56 h 190"/>
              <a:gd name="T6" fmla="*/ 49 w 112"/>
              <a:gd name="T7" fmla="*/ 112 h 190"/>
              <a:gd name="T8" fmla="*/ 49 w 112"/>
              <a:gd name="T9" fmla="*/ 125 h 190"/>
              <a:gd name="T10" fmla="*/ 43 w 112"/>
              <a:gd name="T11" fmla="*/ 125 h 190"/>
              <a:gd name="T12" fmla="*/ 43 w 112"/>
              <a:gd name="T13" fmla="*/ 190 h 190"/>
              <a:gd name="T14" fmla="*/ 69 w 112"/>
              <a:gd name="T15" fmla="*/ 190 h 190"/>
              <a:gd name="T16" fmla="*/ 69 w 112"/>
              <a:gd name="T17" fmla="*/ 125 h 190"/>
              <a:gd name="T18" fmla="*/ 63 w 112"/>
              <a:gd name="T19" fmla="*/ 125 h 190"/>
              <a:gd name="T20" fmla="*/ 63 w 112"/>
              <a:gd name="T21" fmla="*/ 112 h 190"/>
              <a:gd name="T22" fmla="*/ 112 w 112"/>
              <a:gd name="T23" fmla="*/ 56 h 190"/>
              <a:gd name="T24" fmla="*/ 21 w 112"/>
              <a:gd name="T25" fmla="*/ 56 h 190"/>
              <a:gd name="T26" fmla="*/ 56 w 112"/>
              <a:gd name="T27" fmla="*/ 21 h 190"/>
              <a:gd name="T28" fmla="*/ 92 w 112"/>
              <a:gd name="T29" fmla="*/ 56 h 190"/>
              <a:gd name="T30" fmla="*/ 56 w 112"/>
              <a:gd name="T31" fmla="*/ 92 h 190"/>
              <a:gd name="T32" fmla="*/ 21 w 112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2" h="190">
                <a:moveTo>
                  <a:pt x="112" y="56"/>
                </a:moveTo>
                <a:cubicBezTo>
                  <a:pt x="112" y="25"/>
                  <a:pt x="87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5"/>
                  <a:pt x="22" y="109"/>
                  <a:pt x="49" y="112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3" y="125"/>
                  <a:pt x="43" y="125"/>
                  <a:pt x="43" y="125"/>
                </a:cubicBezTo>
                <a:cubicBezTo>
                  <a:pt x="43" y="190"/>
                  <a:pt x="43" y="190"/>
                  <a:pt x="43" y="190"/>
                </a:cubicBezTo>
                <a:cubicBezTo>
                  <a:pt x="69" y="190"/>
                  <a:pt x="69" y="190"/>
                  <a:pt x="69" y="190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91" y="109"/>
                  <a:pt x="112" y="85"/>
                  <a:pt x="112" y="56"/>
                </a:cubicBezTo>
                <a:close/>
                <a:moveTo>
                  <a:pt x="21" y="56"/>
                </a:moveTo>
                <a:cubicBezTo>
                  <a:pt x="21" y="37"/>
                  <a:pt x="37" y="21"/>
                  <a:pt x="56" y="21"/>
                </a:cubicBezTo>
                <a:cubicBezTo>
                  <a:pt x="76" y="21"/>
                  <a:pt x="92" y="37"/>
                  <a:pt x="92" y="56"/>
                </a:cubicBezTo>
                <a:cubicBezTo>
                  <a:pt x="92" y="76"/>
                  <a:pt x="76" y="92"/>
                  <a:pt x="56" y="92"/>
                </a:cubicBezTo>
                <a:cubicBezTo>
                  <a:pt x="37" y="92"/>
                  <a:pt x="21" y="76"/>
                  <a:pt x="21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2531" tIns="46266" rIns="92531" bIns="462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7F476DC-4D12-4A19-AAEB-7D94278C9C18}"/>
              </a:ext>
            </a:extLst>
          </p:cNvPr>
          <p:cNvSpPr txBox="1"/>
          <p:nvPr/>
        </p:nvSpPr>
        <p:spPr>
          <a:xfrm rot="1890962" flipH="1" flipV="1">
            <a:off x="7399008" y="3086737"/>
            <a:ext cx="1257767" cy="387747"/>
          </a:xfrm>
          <a:prstGeom prst="rect">
            <a:avLst/>
          </a:prstGeom>
          <a:noFill/>
        </p:spPr>
        <p:txBody>
          <a:bodyPr wrap="square" lIns="36429" tIns="36429" rIns="36429" bIns="3642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98" b="1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C3BDC5-FCE6-4DA2-A360-7016ACB1F581}"/>
              </a:ext>
            </a:extLst>
          </p:cNvPr>
          <p:cNvGrpSpPr/>
          <p:nvPr/>
        </p:nvGrpSpPr>
        <p:grpSpPr>
          <a:xfrm>
            <a:off x="2191805" y="1503404"/>
            <a:ext cx="3050411" cy="3078845"/>
            <a:chOff x="2197971" y="1559524"/>
            <a:chExt cx="3057324" cy="302929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BE89B7-678C-4E9F-916B-C32F15AE78AA}"/>
                </a:ext>
              </a:extLst>
            </p:cNvPr>
            <p:cNvSpPr txBox="1"/>
            <p:nvPr/>
          </p:nvSpPr>
          <p:spPr>
            <a:xfrm rot="1890962">
              <a:off x="3251185" y="2675110"/>
              <a:ext cx="1257767" cy="387747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98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0">
              <a:extLst>
                <a:ext uri="{FF2B5EF4-FFF2-40B4-BE49-F238E27FC236}">
                  <a16:creationId xmlns:a16="http://schemas.microsoft.com/office/drawing/2014/main" id="{955D5F7B-867B-4C58-9CF7-87BBBB624BD0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 rot="2781258">
              <a:off x="3087303" y="1568502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8FB4DB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srgbClr val="8FB4D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39">
              <a:extLst>
                <a:ext uri="{FF2B5EF4-FFF2-40B4-BE49-F238E27FC236}">
                  <a16:creationId xmlns:a16="http://schemas.microsoft.com/office/drawing/2014/main" id="{1E296C15-F537-4FDF-BC2F-1AB7FB74077F}"/>
                </a:ext>
              </a:extLst>
            </p:cNvPr>
            <p:cNvSpPr>
              <a:spLocks noEditPoints="1"/>
            </p:cNvSpPr>
            <p:nvPr/>
          </p:nvSpPr>
          <p:spPr bwMode="auto">
            <a:xfrm rot="21273012">
              <a:off x="2927931" y="2321893"/>
              <a:ext cx="161463" cy="275480"/>
            </a:xfrm>
            <a:custGeom>
              <a:avLst/>
              <a:gdLst>
                <a:gd name="T0" fmla="*/ 112 w 112"/>
                <a:gd name="T1" fmla="*/ 56 h 190"/>
                <a:gd name="T2" fmla="*/ 56 w 112"/>
                <a:gd name="T3" fmla="*/ 0 h 190"/>
                <a:gd name="T4" fmla="*/ 0 w 112"/>
                <a:gd name="T5" fmla="*/ 56 h 190"/>
                <a:gd name="T6" fmla="*/ 49 w 112"/>
                <a:gd name="T7" fmla="*/ 112 h 190"/>
                <a:gd name="T8" fmla="*/ 49 w 112"/>
                <a:gd name="T9" fmla="*/ 125 h 190"/>
                <a:gd name="T10" fmla="*/ 43 w 112"/>
                <a:gd name="T11" fmla="*/ 125 h 190"/>
                <a:gd name="T12" fmla="*/ 43 w 112"/>
                <a:gd name="T13" fmla="*/ 190 h 190"/>
                <a:gd name="T14" fmla="*/ 69 w 112"/>
                <a:gd name="T15" fmla="*/ 190 h 190"/>
                <a:gd name="T16" fmla="*/ 69 w 112"/>
                <a:gd name="T17" fmla="*/ 125 h 190"/>
                <a:gd name="T18" fmla="*/ 63 w 112"/>
                <a:gd name="T19" fmla="*/ 125 h 190"/>
                <a:gd name="T20" fmla="*/ 63 w 112"/>
                <a:gd name="T21" fmla="*/ 112 h 190"/>
                <a:gd name="T22" fmla="*/ 112 w 112"/>
                <a:gd name="T23" fmla="*/ 56 h 190"/>
                <a:gd name="T24" fmla="*/ 21 w 112"/>
                <a:gd name="T25" fmla="*/ 56 h 190"/>
                <a:gd name="T26" fmla="*/ 56 w 112"/>
                <a:gd name="T27" fmla="*/ 21 h 190"/>
                <a:gd name="T28" fmla="*/ 92 w 112"/>
                <a:gd name="T29" fmla="*/ 56 h 190"/>
                <a:gd name="T30" fmla="*/ 56 w 112"/>
                <a:gd name="T31" fmla="*/ 92 h 190"/>
                <a:gd name="T32" fmla="*/ 21 w 112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90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5"/>
                    <a:pt x="22" y="109"/>
                    <a:pt x="49" y="112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91" y="109"/>
                    <a:pt x="112" y="85"/>
                    <a:pt x="112" y="56"/>
                  </a:cubicBezTo>
                  <a:close/>
                  <a:moveTo>
                    <a:pt x="21" y="56"/>
                  </a:moveTo>
                  <a:cubicBezTo>
                    <a:pt x="21" y="37"/>
                    <a:pt x="37" y="21"/>
                    <a:pt x="56" y="21"/>
                  </a:cubicBezTo>
                  <a:cubicBezTo>
                    <a:pt x="76" y="21"/>
                    <a:pt x="92" y="37"/>
                    <a:pt x="92" y="56"/>
                  </a:cubicBezTo>
                  <a:cubicBezTo>
                    <a:pt x="92" y="76"/>
                    <a:pt x="76" y="92"/>
                    <a:pt x="56" y="92"/>
                  </a:cubicBezTo>
                  <a:cubicBezTo>
                    <a:pt x="37" y="92"/>
                    <a:pt x="21" y="76"/>
                    <a:pt x="21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2531" tIns="46266" rIns="92531" bIns="4626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F4DB87A-F18A-47B9-9E4D-6BA83F72992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 rot="13569486">
              <a:off x="3936339" y="2430327"/>
              <a:ext cx="1290313" cy="1347598"/>
            </a:xfrm>
            <a:custGeom>
              <a:avLst/>
              <a:gdLst>
                <a:gd name="T0" fmla="*/ 2121034554 w 301"/>
                <a:gd name="T1" fmla="*/ 1296596275 h 309"/>
                <a:gd name="T2" fmla="*/ 1362002072 w 301"/>
                <a:gd name="T3" fmla="*/ 1133767904 h 309"/>
                <a:gd name="T4" fmla="*/ 673907041 w 301"/>
                <a:gd name="T5" fmla="*/ 247259053 h 309"/>
                <a:gd name="T6" fmla="*/ 333405857 w 301"/>
                <a:gd name="T7" fmla="*/ 0 h 309"/>
                <a:gd name="T8" fmla="*/ 0 w 301"/>
                <a:gd name="T9" fmla="*/ 253287903 h 309"/>
                <a:gd name="T10" fmla="*/ 2064285259 w 301"/>
                <a:gd name="T11" fmla="*/ 1863480074 h 309"/>
                <a:gd name="T12" fmla="*/ 2135222544 w 301"/>
                <a:gd name="T13" fmla="*/ 1863480074 h 309"/>
                <a:gd name="T14" fmla="*/ 1830190086 w 301"/>
                <a:gd name="T15" fmla="*/ 1574006869 h 309"/>
                <a:gd name="T16" fmla="*/ 2121034554 w 301"/>
                <a:gd name="T17" fmla="*/ 1296596275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309"/>
                <a:gd name="T29" fmla="*/ 301 w 301"/>
                <a:gd name="T30" fmla="*/ 309 h 30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309">
                  <a:moveTo>
                    <a:pt x="299" y="215"/>
                  </a:moveTo>
                  <a:cubicBezTo>
                    <a:pt x="263" y="216"/>
                    <a:pt x="226" y="208"/>
                    <a:pt x="192" y="188"/>
                  </a:cubicBezTo>
                  <a:cubicBezTo>
                    <a:pt x="136" y="156"/>
                    <a:pt x="102" y="101"/>
                    <a:pt x="95" y="4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3" y="191"/>
                    <a:pt x="138" y="309"/>
                    <a:pt x="291" y="309"/>
                  </a:cubicBezTo>
                  <a:cubicBezTo>
                    <a:pt x="295" y="309"/>
                    <a:pt x="298" y="309"/>
                    <a:pt x="301" y="309"/>
                  </a:cubicBezTo>
                  <a:cubicBezTo>
                    <a:pt x="258" y="261"/>
                    <a:pt x="258" y="261"/>
                    <a:pt x="258" y="261"/>
                  </a:cubicBezTo>
                  <a:lnTo>
                    <a:pt x="299" y="215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9A95882B-666C-45AE-B0B3-5994B6C497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 rot="18981258">
              <a:off x="2197971" y="2406783"/>
              <a:ext cx="1337167" cy="1297283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3F7FC2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0">
              <a:extLst>
                <a:ext uri="{FF2B5EF4-FFF2-40B4-BE49-F238E27FC236}">
                  <a16:creationId xmlns:a16="http://schemas.microsoft.com/office/drawing/2014/main" id="{8BEA7C38-4C48-44CB-8F5A-BD8B83CAC00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 rot="13581258">
              <a:off x="3023251" y="3271716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solidFill>
                <a:srgbClr val="72A1D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9BFC5C4-31B9-4568-97F2-CAD526631C5D}"/>
                </a:ext>
              </a:extLst>
            </p:cNvPr>
            <p:cNvSpPr txBox="1"/>
            <p:nvPr/>
          </p:nvSpPr>
          <p:spPr>
            <a:xfrm>
              <a:off x="3030700" y="2909001"/>
              <a:ext cx="1372622" cy="350568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Experiment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8FD33D-25DF-4335-9E8E-3C90AD6635A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6140" y="1726670"/>
            <a:ext cx="4585160" cy="2632314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3ADA5403-A569-4263-9073-B93C7AF731CF}"/>
              </a:ext>
            </a:extLst>
          </p:cNvPr>
          <p:cNvSpPr txBox="1"/>
          <p:nvPr/>
        </p:nvSpPr>
        <p:spPr>
          <a:xfrm>
            <a:off x="4897463" y="5278629"/>
            <a:ext cx="31304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3" marR="0" lvl="1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	   + Testing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Integration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7D428-7FDD-E749-8ED2-8FE625048987}"/>
              </a:ext>
            </a:extLst>
          </p:cNvPr>
          <p:cNvSpPr txBox="1"/>
          <p:nvPr/>
        </p:nvSpPr>
        <p:spPr>
          <a:xfrm>
            <a:off x="4531659" y="4706471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0830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/>
              <a:t>Ok, but, like, I’m</a:t>
            </a:r>
            <a:br>
              <a:rPr lang="en-US" dirty="0"/>
            </a:br>
            <a:r>
              <a:rPr lang="en-US" dirty="0"/>
              <a:t>a data scientist.</a:t>
            </a:r>
          </a:p>
          <a:p>
            <a:br>
              <a:rPr lang="en-US" strike="sngStrike" dirty="0"/>
            </a:br>
            <a:r>
              <a:rPr lang="en-US" dirty="0"/>
              <a:t>I don’t care</a:t>
            </a:r>
            <a:br>
              <a:rPr lang="en-US" dirty="0"/>
            </a:br>
            <a:r>
              <a:rPr lang="en-US" dirty="0"/>
              <a:t>about all that.</a:t>
            </a:r>
          </a:p>
        </p:txBody>
      </p:sp>
    </p:spTree>
    <p:extLst>
      <p:ext uri="{BB962C8B-B14F-4D97-AF65-F5344CB8AC3E}">
        <p14:creationId xmlns:p14="http://schemas.microsoft.com/office/powerpoint/2010/main" val="487560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/>
              <a:t>Yes, You Should!</a:t>
            </a:r>
          </a:p>
        </p:txBody>
      </p:sp>
    </p:spTree>
    <p:extLst>
      <p:ext uri="{BB962C8B-B14F-4D97-AF65-F5344CB8AC3E}">
        <p14:creationId xmlns:p14="http://schemas.microsoft.com/office/powerpoint/2010/main" val="249841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912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err="1"/>
              <a:t>MLOps</a:t>
            </a:r>
            <a:r>
              <a:rPr lang="en-US" sz="5400"/>
              <a:t>!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35717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795F5-F310-4CC7-851B-614541D1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190500"/>
            <a:ext cx="116109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9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6F254E-0A6D-4F7F-8FA0-FBE598DF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Cowboys and Ranchers Can Be Friends!</a:t>
            </a:r>
          </a:p>
        </p:txBody>
      </p:sp>
      <p:pic>
        <p:nvPicPr>
          <p:cNvPr id="1026" name="Picture 2" descr="https://lh3.googleusercontent.com/W5ZorUwdr19lfnMl5uUIjqSG-FazB-7D7ieSNS3wqmm3Jpeuprqi1ry1PWeUxD_3-O4TII-bvIGyK1vBeS3HPxs3LxAB1mB3Or6UZVOI4QGRZANHBW31j3VauHZH8hpX55UhYNVWYEY">
            <a:extLst>
              <a:ext uri="{FF2B5EF4-FFF2-40B4-BE49-F238E27FC236}">
                <a16:creationId xmlns:a16="http://schemas.microsoft.com/office/drawing/2014/main" id="{4A0CEC34-32CE-4C03-B02C-00F2ACC2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13" y="17689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6.googleusercontent.com/OJj71FP6p8alxoeZCl0ns4zYnjFOn6y28cZcvjrPJHXhgeoGVXk0MW_gcWiwsRHly1neENoXZ7u29zGp4Mtnt1id7SCBfG7mjSMGyIIfMHkv1S8HHTgZnD-FYyB9wWZOCXGocgSWzsI">
            <a:extLst>
              <a:ext uri="{FF2B5EF4-FFF2-40B4-BE49-F238E27FC236}">
                <a16:creationId xmlns:a16="http://schemas.microsoft.com/office/drawing/2014/main" id="{AD771E52-1DBC-4FAE-9BFA-B47BFDAE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88" y="16915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B3CD2-DCBF-46BD-81C2-984ACC93E8E1}"/>
              </a:ext>
            </a:extLst>
          </p:cNvPr>
          <p:cNvSpPr/>
          <p:nvPr/>
        </p:nvSpPr>
        <p:spPr>
          <a:xfrm>
            <a:off x="8386619" y="3673909"/>
            <a:ext cx="301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latin typeface="Google Sans" panose="020B0604020202020204" charset="0"/>
                <a:cs typeface="Google Sans" panose="020B0604020202020204" charset="0"/>
              </a:rPr>
              <a:t>SRE/ML Engineers</a:t>
            </a:r>
            <a:endParaRPr lang="en-US" altLang="en-US" sz="93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360E6-3A59-41D0-AA0E-BE49C5B6AD66}"/>
              </a:ext>
            </a:extLst>
          </p:cNvPr>
          <p:cNvSpPr/>
          <p:nvPr/>
        </p:nvSpPr>
        <p:spPr>
          <a:xfrm>
            <a:off x="1388013" y="3673909"/>
            <a:ext cx="1988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latin typeface="Google Sans" panose="020B0604020202020204" charset="0"/>
              </a:rPr>
              <a:t>Data Scientist</a:t>
            </a:r>
            <a:endParaRPr lang="en-US" altLang="en-US" sz="933"/>
          </a:p>
        </p:txBody>
      </p:sp>
      <p:pic>
        <p:nvPicPr>
          <p:cNvPr id="1029" name="Picture 5" descr="Image result for high five images meme gif">
            <a:extLst>
              <a:ext uri="{FF2B5EF4-FFF2-40B4-BE49-F238E27FC236}">
                <a16:creationId xmlns:a16="http://schemas.microsoft.com/office/drawing/2014/main" id="{32A26A2B-CAA5-4739-AA80-838ABFE98C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26" y="2695558"/>
            <a:ext cx="4063037" cy="220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2E477-2DC6-44F2-B282-9F4F40A21417}"/>
              </a:ext>
            </a:extLst>
          </p:cNvPr>
          <p:cNvSpPr txBox="1"/>
          <p:nvPr/>
        </p:nvSpPr>
        <p:spPr>
          <a:xfrm>
            <a:off x="1153551" y="4349964"/>
            <a:ext cx="22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50CD5-9364-4E82-BBE2-AAECD7F9AAFC}"/>
              </a:ext>
            </a:extLst>
          </p:cNvPr>
          <p:cNvSpPr txBox="1"/>
          <p:nvPr/>
        </p:nvSpPr>
        <p:spPr>
          <a:xfrm>
            <a:off x="757382" y="4221020"/>
            <a:ext cx="28170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Quick iteration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Frameworks they understand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Best of breed tools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No management headaches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Unlimited scale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BA561-B5C3-47CE-B0F6-8AA35E5F67BF}"/>
              </a:ext>
            </a:extLst>
          </p:cNvPr>
          <p:cNvSpPr txBox="1"/>
          <p:nvPr/>
        </p:nvSpPr>
        <p:spPr>
          <a:xfrm>
            <a:off x="8728365" y="4221019"/>
            <a:ext cx="31080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Reuse of tooling and platforms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Corporate compliance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Observability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Uptime</a:t>
            </a:r>
          </a:p>
        </p:txBody>
      </p:sp>
    </p:spTree>
    <p:extLst>
      <p:ext uri="{BB962C8B-B14F-4D97-AF65-F5344CB8AC3E}">
        <p14:creationId xmlns:p14="http://schemas.microsoft.com/office/powerpoint/2010/main" val="41589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/>
              <a:t>Enter </a:t>
            </a:r>
            <a:r>
              <a:rPr lang="en-US" sz="5400" dirty="0" err="1"/>
              <a:t>MLOps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1539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B2C126-06EC-44EC-9968-DE940EDD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MLOps Benefits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178C4-DDA1-43B2-9715-0D5A5B3CC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4" y="1432217"/>
            <a:ext cx="3657600" cy="1097280"/>
          </a:xfrm>
        </p:spPr>
        <p:txBody>
          <a:bodyPr anchor="ctr"/>
          <a:lstStyle/>
          <a:p>
            <a:pPr algn="ctr"/>
            <a:r>
              <a:rPr lang="en-US" sz="3200" dirty="0"/>
              <a:t>Reproducibility / Auditability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C2047-F2BB-4C14-ADD5-759E26D63E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81361" y="1432216"/>
            <a:ext cx="3657600" cy="1097280"/>
          </a:xfrm>
        </p:spPr>
        <p:txBody>
          <a:bodyPr anchor="ctr"/>
          <a:lstStyle/>
          <a:p>
            <a:pPr algn="ctr"/>
            <a:r>
              <a:rPr lang="en-US" sz="3200" dirty="0"/>
              <a:t>Validation</a:t>
            </a:r>
            <a:endParaRPr lang="en-US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9B5CF-8D31-4F56-B49F-9759DABEB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6963" y="1488412"/>
            <a:ext cx="3657600" cy="984885"/>
          </a:xfrm>
        </p:spPr>
        <p:txBody>
          <a:bodyPr anchor="ctr"/>
          <a:lstStyle/>
          <a:p>
            <a:pPr algn="ctr"/>
            <a:r>
              <a:rPr lang="en-US" sz="3200" dirty="0"/>
              <a:t>Automation / Observability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25F5EB-4A0B-48EE-8AB9-0E43B85B4188}"/>
              </a:ext>
            </a:extLst>
          </p:cNvPr>
          <p:cNvSpPr/>
          <p:nvPr/>
        </p:nvSpPr>
        <p:spPr>
          <a:xfrm>
            <a:off x="743541" y="2804342"/>
            <a:ext cx="28346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Code drives generation and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Pipelines are reproducible and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validatable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artifacts can be tagged and audited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A19326-7E92-4133-B5D7-667FAFD969BC}"/>
              </a:ext>
            </a:extLst>
          </p:cNvPr>
          <p:cNvSpPr/>
          <p:nvPr/>
        </p:nvSpPr>
        <p:spPr>
          <a:xfrm>
            <a:off x="4722940" y="2792050"/>
            <a:ext cx="28346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SWE best practices for unit testing, source data analysis,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Offline comparisons of model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Minimize bias and enable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explainability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5B674-8C7F-41A9-9F5A-03DBA7965916}"/>
              </a:ext>
            </a:extLst>
          </p:cNvPr>
          <p:cNvSpPr/>
          <p:nvPr/>
        </p:nvSpPr>
        <p:spPr>
          <a:xfrm>
            <a:off x="8591563" y="2820185"/>
            <a:ext cx="3193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Controlled rollout capabilities &amp; tracking across cloud/edge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Live comparison of predicted vs. expected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Results fed </a:t>
            </a: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back to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watch for drift and improve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B6941E-51C3-494E-B193-F3E9C555D718}"/>
              </a:ext>
            </a:extLst>
          </p:cNvPr>
          <p:cNvCxnSpPr>
            <a:cxnSpLocks/>
          </p:cNvCxnSpPr>
          <p:nvPr/>
        </p:nvCxnSpPr>
        <p:spPr>
          <a:xfrm>
            <a:off x="743540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A1835-C3EE-43E0-B8EE-6D6E7E21052D}"/>
              </a:ext>
            </a:extLst>
          </p:cNvPr>
          <p:cNvCxnSpPr>
            <a:cxnSpLocks/>
          </p:cNvCxnSpPr>
          <p:nvPr/>
        </p:nvCxnSpPr>
        <p:spPr>
          <a:xfrm>
            <a:off x="4722940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47FDF2-E230-4E86-B812-CB388A532FA8}"/>
              </a:ext>
            </a:extLst>
          </p:cNvPr>
          <p:cNvCxnSpPr>
            <a:cxnSpLocks/>
          </p:cNvCxnSpPr>
          <p:nvPr/>
        </p:nvCxnSpPr>
        <p:spPr>
          <a:xfrm>
            <a:off x="8591563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7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EE172B-1655-46B6-B679-325B6A542563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7BEC5C5-03C7-4F2F-AC57-5A1C911725B7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FAC2114-584C-4F9C-A037-40EA12F06D37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D48176-625D-41F6-881F-CDC6366CA1E1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B9C493C-50AE-4CC5-AC70-B712DDAFEF7A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1899C5-76AF-4671-BC57-2159B2BEDD54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2508F44-6D62-4806-BC2B-51EF70B47871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1B6C3C4-4D22-4C80-9B95-F30D36BE53BA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A9E374C-DD2F-4EB8-B382-5266B8E22B83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022335-D400-425A-91DF-EC3CFF591F79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E27DEE-DA5F-4FC1-B2F1-E40E396F7254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63" name="Freeform 5">
              <a:extLst>
                <a:ext uri="{FF2B5EF4-FFF2-40B4-BE49-F238E27FC236}">
                  <a16:creationId xmlns:a16="http://schemas.microsoft.com/office/drawing/2014/main" id="{B97D5458-7008-4776-B517-311C17349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4D37AD8-1128-433A-A98B-1FD225A3AF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44315268-C1A4-4CD4-B189-EC5F4D1B44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B1768123-DDF3-4C52-B344-892FD7EBAF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04E88EC2-B5C3-4F0A-A00C-F7519D4AD9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17D1D5C-9CC4-4F95-9C4A-A525BD4B32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8B0518AE-88A4-475D-A1E8-86EDF3E28D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229FF167-E950-4000-9E94-FC94A9747C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EA987F90-A7F1-4E64-9136-26D312B5E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99C86EDA-19B2-434D-9A32-36F335BFF7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37" name="Picture 6">
            <a:extLst>
              <a:ext uri="{FF2B5EF4-FFF2-40B4-BE49-F238E27FC236}">
                <a16:creationId xmlns:a16="http://schemas.microsoft.com/office/drawing/2014/main" id="{9BF4AD0F-E4C8-4192-83B8-9DBA76652D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43222C43-FC14-4792-92E2-695D08F30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D535534-9752-478E-B8D1-EC1131AB4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E4F7269-6C7C-4F53-B9E2-EA33BE55AC97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98" name="Donut 67">
              <a:extLst>
                <a:ext uri="{FF2B5EF4-FFF2-40B4-BE49-F238E27FC236}">
                  <a16:creationId xmlns:a16="http://schemas.microsoft.com/office/drawing/2014/main" id="{8604918C-53D2-49C9-B240-66D96FED0321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43" name="Donut 67">
              <a:extLst>
                <a:ext uri="{FF2B5EF4-FFF2-40B4-BE49-F238E27FC236}">
                  <a16:creationId xmlns:a16="http://schemas.microsoft.com/office/drawing/2014/main" id="{0FCC1820-5197-49E3-AD85-3FF06C31275F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39EF95DD-3916-479D-8795-53F6DD50288A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1D69C27-5251-4AE8-8ADE-EA7048A1F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316FB76-F4EB-4FD7-94F5-3A6F507EF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188DC95-75BC-45EA-9D70-86611B2F9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BC6F298-B983-4B8F-8081-586EECCE8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04751B0-BA3C-4ED3-8FA3-6CEBCCC7B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89A99E9-9235-4D08-9ADD-2084730E4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93B079-6787-4D6D-BB9A-636DAE3544E1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25A0A5-0FF5-452A-AAD0-417BC4C8C760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109" name="Oval 69">
              <a:extLst>
                <a:ext uri="{FF2B5EF4-FFF2-40B4-BE49-F238E27FC236}">
                  <a16:creationId xmlns:a16="http://schemas.microsoft.com/office/drawing/2014/main" id="{66A8287C-A701-4DBA-B765-4F1FD39E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110" name="Freeform 70">
              <a:extLst>
                <a:ext uri="{FF2B5EF4-FFF2-40B4-BE49-F238E27FC236}">
                  <a16:creationId xmlns:a16="http://schemas.microsoft.com/office/drawing/2014/main" id="{75ACFE0D-BE58-4F74-A48B-0F08DB50A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B958F0C-C2B5-4806-B344-DCB53E1664A3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F16185C-CC77-4665-9A49-111505EA0D2F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DAA6FE-EB59-4775-B807-7F8A4289A073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7F907F-B6A5-4CC2-A3E2-E9CE70114DD3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A497E2-320A-43A3-B6F9-B24D26ABAC63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0A378C-D5CF-46D1-865B-DCFAA77041FC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91165E-64F2-4EED-9FBB-D40D69856D5D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67" name="Oval 69">
              <a:extLst>
                <a:ext uri="{FF2B5EF4-FFF2-40B4-BE49-F238E27FC236}">
                  <a16:creationId xmlns:a16="http://schemas.microsoft.com/office/drawing/2014/main" id="{E7F7BDC9-B296-4C98-8F4B-C2A3DBE74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4D904C43-1289-41AC-992A-5B6F148E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73EDF72F-7C59-450E-B074-27663025F4A1}"/>
              </a:ext>
            </a:extLst>
          </p:cNvPr>
          <p:cNvSpPr/>
          <p:nvPr/>
        </p:nvSpPr>
        <p:spPr bwMode="auto">
          <a:xfrm>
            <a:off x="382798" y="6062319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71ECB2E7-B710-43BC-B4DF-A28ED6B43E9A}"/>
              </a:ext>
            </a:extLst>
          </p:cNvPr>
          <p:cNvSpPr/>
          <p:nvPr/>
        </p:nvSpPr>
        <p:spPr bwMode="auto">
          <a:xfrm>
            <a:off x="3542361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Multiplication Sign 75">
            <a:extLst>
              <a:ext uri="{FF2B5EF4-FFF2-40B4-BE49-F238E27FC236}">
                <a16:creationId xmlns:a16="http://schemas.microsoft.com/office/drawing/2014/main" id="{056D4490-D2AB-48E7-8B9C-28BC4CE0CC44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Multiplication Sign 79">
            <a:extLst>
              <a:ext uri="{FF2B5EF4-FFF2-40B4-BE49-F238E27FC236}">
                <a16:creationId xmlns:a16="http://schemas.microsoft.com/office/drawing/2014/main" id="{93228578-E2BA-4F87-A029-AC93447536D6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391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C86D0D-770D-4687-81C0-0D1A188E67DE}"/>
              </a:ext>
            </a:extLst>
          </p:cNvPr>
          <p:cNvSpPr/>
          <p:nvPr/>
        </p:nvSpPr>
        <p:spPr>
          <a:xfrm>
            <a:off x="3933761" y="3511462"/>
            <a:ext cx="207123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Code, dataset, and environment versioning</a:t>
            </a:r>
          </a:p>
        </p:txBody>
      </p:sp>
      <p:pic>
        <p:nvPicPr>
          <p:cNvPr id="102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0EFAEB33-4788-4F56-AEB3-D20E7D1F5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48" y="3537036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CE6E774-0FA7-4A09-8EB5-EB272042E0ED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858977-B61C-4FF9-B99A-6D5420624AC8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C7D2A1-45E5-477B-B74C-963A4B7B8D1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ACEA88-F8A2-400B-931E-EDBE1D450608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E5773A-ECA8-40DA-8729-9A943DA38FE9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7760BE38-A35C-4718-A2F2-13C623AAE792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21E021-4666-4926-AACD-058CDE73D41D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419CC3-A006-4330-B51B-D667304CBB8F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8C997F4-46C3-4963-802B-6DE33187C6EF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80F890-FAF3-424B-8FC4-D7E0AFF99EE0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E46AA6E-1313-407E-9122-2B56B5915A81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5D09AA5-8F11-43D7-9242-1F85251B44B4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4FC0DFB-B45A-43C9-94D7-09B3C2741854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3C2E16C-4957-44E9-8400-85324282BFC3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4EA2DD8-314C-4AAF-8B22-AA47AA9F0F64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BF307AA-E8E0-4100-9079-53AA5DB7D10D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14" name="Freeform 5">
              <a:extLst>
                <a:ext uri="{FF2B5EF4-FFF2-40B4-BE49-F238E27FC236}">
                  <a16:creationId xmlns:a16="http://schemas.microsoft.com/office/drawing/2014/main" id="{29D9AE59-C668-433C-9A33-9556114F45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B84A9B-BC9A-4B33-9D4B-DC6BEF478B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16" name="Freeform 5">
                <a:extLst>
                  <a:ext uri="{FF2B5EF4-FFF2-40B4-BE49-F238E27FC236}">
                    <a16:creationId xmlns:a16="http://schemas.microsoft.com/office/drawing/2014/main" id="{6B791EAA-8A4D-40BF-A348-264E908B0E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1118A2E2-8485-4F5D-8E2F-E560542E3A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2E95983A-E859-4474-BAE5-704A6ED87F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D7D34CE0-207A-4694-9F96-A209157E70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287FE1DA-F675-4785-9F60-A34458A255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CC9E1A4C-AF7E-4A01-BB29-0F2FE3057D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1C3C711D-35D6-41A8-B5CC-FF7FD29D4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10EC13D5-5CB9-4706-BFD0-541B8D1FD8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24" name="Picture 6">
            <a:extLst>
              <a:ext uri="{FF2B5EF4-FFF2-40B4-BE49-F238E27FC236}">
                <a16:creationId xmlns:a16="http://schemas.microsoft.com/office/drawing/2014/main" id="{320BFC98-9020-44CE-A05D-EB02D976CD9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5" name="Picture 12">
            <a:extLst>
              <a:ext uri="{FF2B5EF4-FFF2-40B4-BE49-F238E27FC236}">
                <a16:creationId xmlns:a16="http://schemas.microsoft.com/office/drawing/2014/main" id="{ACD8BEEF-FC6F-40CC-A51A-B3678A7E09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8AB2F78F-0AAA-4BA5-90DE-6ECD31539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0794CBD-5D31-4A71-8EBB-927E9A19CF20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A604511-320C-4AA3-BCA5-6A1F07688232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4A6CA7-9B51-45C3-B0A8-EB6031CBFD7A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71" name="Oval 69">
              <a:extLst>
                <a:ext uri="{FF2B5EF4-FFF2-40B4-BE49-F238E27FC236}">
                  <a16:creationId xmlns:a16="http://schemas.microsoft.com/office/drawing/2014/main" id="{D8D4D87C-B0CF-4B1E-9CA3-B35769F99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80DC9AC5-E30E-43CA-8385-EAC6D86A2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76AEEDF-18BD-4336-BDC1-B1DE26C8F36C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37F807-DF77-4296-B5C1-E1633D042169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75" name="Oval 69">
              <a:extLst>
                <a:ext uri="{FF2B5EF4-FFF2-40B4-BE49-F238E27FC236}">
                  <a16:creationId xmlns:a16="http://schemas.microsoft.com/office/drawing/2014/main" id="{68E6694B-829A-460C-95BB-CBECDFB15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6" name="Freeform 70">
              <a:extLst>
                <a:ext uri="{FF2B5EF4-FFF2-40B4-BE49-F238E27FC236}">
                  <a16:creationId xmlns:a16="http://schemas.microsoft.com/office/drawing/2014/main" id="{65D94EE6-7E80-40FB-BF8F-74A6550AA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275385A-007F-4FE6-9549-DCE1CFF4CB8B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8" name="Donut 67">
              <a:extLst>
                <a:ext uri="{FF2B5EF4-FFF2-40B4-BE49-F238E27FC236}">
                  <a16:creationId xmlns:a16="http://schemas.microsoft.com/office/drawing/2014/main" id="{34E83006-CAC8-4742-B540-77AEE20E3E38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9" name="Donut 67">
              <a:extLst>
                <a:ext uri="{FF2B5EF4-FFF2-40B4-BE49-F238E27FC236}">
                  <a16:creationId xmlns:a16="http://schemas.microsoft.com/office/drawing/2014/main" id="{495E0533-6916-4A10-8977-82E71C8253D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Freeform 69">
              <a:extLst>
                <a:ext uri="{FF2B5EF4-FFF2-40B4-BE49-F238E27FC236}">
                  <a16:creationId xmlns:a16="http://schemas.microsoft.com/office/drawing/2014/main" id="{915191EC-9F31-4800-AB70-F2D087D7C966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EAA6BB2-A814-461F-B559-986837E77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7C3055B-CCA5-424C-A948-3F9A4A8C1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22B7B7-4750-4568-AFDF-E5BC6D639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439E629-05D2-48B0-BA89-21052371C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C13FDD1-2AD9-4865-ACA4-4CEDAC6F0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CA36675-ADC6-47B3-9819-0BD04DE71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315E157-B2AA-4484-A09E-6F16BCED3461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37F1044-3FB5-4305-A2E8-D7175472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2DE0FAE6-9001-4DFF-8091-04072AF81B16}"/>
              </a:ext>
            </a:extLst>
          </p:cNvPr>
          <p:cNvSpPr/>
          <p:nvPr/>
        </p:nvSpPr>
        <p:spPr bwMode="auto">
          <a:xfrm>
            <a:off x="3542361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8D7138C2-7816-4CAA-A577-0F6558153D08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8C65C187-2DC5-4B27-B212-F3BC50686D83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1755F176-470F-41CC-BC2A-C6E79FC687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44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ECC3C6-B7BE-4B2E-B68E-BB3F5392D481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137441-A2CF-498C-99EB-7DF147BAEE98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E3ECA9-23E0-4CBF-94EF-6B63B02647E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90F370-74B7-4038-861A-3DC1763BB74C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277567-DD19-4A92-AA73-027978894551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A8E58AC-CFEC-4A4C-A384-C5A46CB7E034}"/>
              </a:ext>
            </a:extLst>
          </p:cNvPr>
          <p:cNvSpPr/>
          <p:nvPr/>
        </p:nvSpPr>
        <p:spPr>
          <a:xfrm>
            <a:off x="4399670" y="3578173"/>
            <a:ext cx="2071231" cy="82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Automated ML</a:t>
            </a:r>
          </a:p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ML Pipelines</a:t>
            </a:r>
          </a:p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Hyperparameter tuning</a:t>
            </a:r>
          </a:p>
        </p:txBody>
      </p:sp>
      <p:pic>
        <p:nvPicPr>
          <p:cNvPr id="60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9AB0AA46-15E8-4589-855D-100EBA688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57" y="3603749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1">
            <a:extLst>
              <a:ext uri="{FF2B5EF4-FFF2-40B4-BE49-F238E27FC236}">
                <a16:creationId xmlns:a16="http://schemas.microsoft.com/office/drawing/2014/main" id="{2808215D-E007-4CB6-90F9-46776BA34E9B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9B6C97-304A-411E-A8B8-08D5FC91DC48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18964C3-9D73-4B9C-8304-64D43C22AC41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F5D33D-B97A-4D09-AF52-3109D49223B8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7F46123-A607-45EB-973D-CBD1875919B0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5AF6100-CA84-4622-9BD9-96E20C84121B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6FD44C-BA2A-4298-98AA-1DA53BBF95B4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D2A9C5B-8041-4417-A5A1-5FA2424DA38D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F4D5E4E-04A4-419E-9E42-94E3A6D5ABAE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B9494EC-EC71-40A2-B44E-DCD912B8875D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8FB2F14-59F2-47E5-B130-F7C79987A4E6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D35E522-D530-4B65-8640-DFA95ABD3F1D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22" name="Freeform 5">
              <a:extLst>
                <a:ext uri="{FF2B5EF4-FFF2-40B4-BE49-F238E27FC236}">
                  <a16:creationId xmlns:a16="http://schemas.microsoft.com/office/drawing/2014/main" id="{637CE75F-EED4-448D-BB6F-D39565B8C7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91CD5624-C2E5-44E0-A61B-5C47261757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24" name="Freeform 5">
                <a:extLst>
                  <a:ext uri="{FF2B5EF4-FFF2-40B4-BE49-F238E27FC236}">
                    <a16:creationId xmlns:a16="http://schemas.microsoft.com/office/drawing/2014/main" id="{DEFC603C-EFBE-4C13-8DE0-A273300492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5" name="Freeform 6">
                <a:extLst>
                  <a:ext uri="{FF2B5EF4-FFF2-40B4-BE49-F238E27FC236}">
                    <a16:creationId xmlns:a16="http://schemas.microsoft.com/office/drawing/2014/main" id="{C8C9D00F-E4F7-477F-B674-4D9E9E3BF1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6" name="Freeform 7">
                <a:extLst>
                  <a:ext uri="{FF2B5EF4-FFF2-40B4-BE49-F238E27FC236}">
                    <a16:creationId xmlns:a16="http://schemas.microsoft.com/office/drawing/2014/main" id="{F4316448-3950-4A4E-BAB3-0A63BDB3CD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7" name="Freeform 8">
                <a:extLst>
                  <a:ext uri="{FF2B5EF4-FFF2-40B4-BE49-F238E27FC236}">
                    <a16:creationId xmlns:a16="http://schemas.microsoft.com/office/drawing/2014/main" id="{372F0CA1-54EF-4C92-A595-9BF1EEC5B7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8" name="Freeform 9">
                <a:extLst>
                  <a:ext uri="{FF2B5EF4-FFF2-40B4-BE49-F238E27FC236}">
                    <a16:creationId xmlns:a16="http://schemas.microsoft.com/office/drawing/2014/main" id="{C8DABBAB-3AEA-4C9C-BEB2-91A274AC1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9" name="Freeform 10">
                <a:extLst>
                  <a:ext uri="{FF2B5EF4-FFF2-40B4-BE49-F238E27FC236}">
                    <a16:creationId xmlns:a16="http://schemas.microsoft.com/office/drawing/2014/main" id="{2B1F64D4-CCE9-40EF-BCD2-FD85223E79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30" name="Freeform 11">
                <a:extLst>
                  <a:ext uri="{FF2B5EF4-FFF2-40B4-BE49-F238E27FC236}">
                    <a16:creationId xmlns:a16="http://schemas.microsoft.com/office/drawing/2014/main" id="{087BCEBA-0451-4050-A1EC-A8737B609C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31" name="Freeform 12">
                <a:extLst>
                  <a:ext uri="{FF2B5EF4-FFF2-40B4-BE49-F238E27FC236}">
                    <a16:creationId xmlns:a16="http://schemas.microsoft.com/office/drawing/2014/main" id="{E95F4F2A-5678-47CB-AE8B-AAC58B24B1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32" name="Picture 6">
            <a:extLst>
              <a:ext uri="{FF2B5EF4-FFF2-40B4-BE49-F238E27FC236}">
                <a16:creationId xmlns:a16="http://schemas.microsoft.com/office/drawing/2014/main" id="{2E5D6F71-81E2-4B9A-BB41-7BAADA382A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3" name="Picture 12">
            <a:extLst>
              <a:ext uri="{FF2B5EF4-FFF2-40B4-BE49-F238E27FC236}">
                <a16:creationId xmlns:a16="http://schemas.microsoft.com/office/drawing/2014/main" id="{13F1E650-3860-44A8-A13F-6D7FF39F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38AF1371-75D9-4625-B3D2-5ED5AE5FA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81F9355-04A5-4BB2-9516-CE66E569B9E2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C04B496-9142-44FF-BE6C-0CA6EFD5CD5C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9C129EB-BED7-43CA-9A66-C3ABA830780A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96B06C-CAD9-45EA-89AA-FC50E8E945F7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63" name="Oval 69">
              <a:extLst>
                <a:ext uri="{FF2B5EF4-FFF2-40B4-BE49-F238E27FC236}">
                  <a16:creationId xmlns:a16="http://schemas.microsoft.com/office/drawing/2014/main" id="{1A2DC684-A724-4769-A52A-EDF635845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7710B1A2-68C9-4C8C-82B0-655412E33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EB497AD-5AE0-4712-B132-A37B9D289137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CD5711A-A0B9-4A8F-8C1F-3479214D3384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69" name="Oval 69">
              <a:extLst>
                <a:ext uri="{FF2B5EF4-FFF2-40B4-BE49-F238E27FC236}">
                  <a16:creationId xmlns:a16="http://schemas.microsoft.com/office/drawing/2014/main" id="{89239B06-3555-4519-9342-0B0A67845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63098DFD-3EF0-442B-8550-BB50F69B2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B8C2C6-1D80-4480-89F7-4CB1FEBA3C4B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2" name="Donut 67">
              <a:extLst>
                <a:ext uri="{FF2B5EF4-FFF2-40B4-BE49-F238E27FC236}">
                  <a16:creationId xmlns:a16="http://schemas.microsoft.com/office/drawing/2014/main" id="{DB5467E1-7582-45C2-B433-D19547D9D758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3" name="Donut 67">
              <a:extLst>
                <a:ext uri="{FF2B5EF4-FFF2-40B4-BE49-F238E27FC236}">
                  <a16:creationId xmlns:a16="http://schemas.microsoft.com/office/drawing/2014/main" id="{DC4E5555-9918-4F2C-BE92-82A624BB173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EDEEB007-B9AB-42E5-BDA1-D8E98C469A17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F03D978-9D05-40F3-A5F9-7643D27E3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6247A3E-C160-4F12-98B5-ABA001FD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32CA1F2-EFEA-44BA-8DB0-6109EED6E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1ED6D2-EE45-4E56-901B-62826334E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0AE5043-0FE9-4338-968C-83C068979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DD035F-BE35-4A58-B4D8-55A64DA57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F14B306-9CBA-4621-A1A6-12471EEC037C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2344E989-F1AA-46E0-9943-FC844C5A52A3}"/>
              </a:ext>
            </a:extLst>
          </p:cNvPr>
          <p:cNvSpPr/>
          <p:nvPr/>
        </p:nvSpPr>
        <p:spPr bwMode="auto">
          <a:xfrm>
            <a:off x="3542361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id="{0C210C8F-9B27-4D64-99F8-3A1CDFA0CBF2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Multiplication Sign 84">
            <a:extLst>
              <a:ext uri="{FF2B5EF4-FFF2-40B4-BE49-F238E27FC236}">
                <a16:creationId xmlns:a16="http://schemas.microsoft.com/office/drawing/2014/main" id="{303990B9-331B-4809-BF96-6F79801B42E2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6" name="Graphic 85" descr="Checkmark">
            <a:extLst>
              <a:ext uri="{FF2B5EF4-FFF2-40B4-BE49-F238E27FC236}">
                <a16:creationId xmlns:a16="http://schemas.microsoft.com/office/drawing/2014/main" id="{478C1BBE-860C-472F-B0D9-A7B21F255A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07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834783D-1223-4D67-844F-B3A27B1C0734}"/>
              </a:ext>
            </a:extLst>
          </p:cNvPr>
          <p:cNvSpPr/>
          <p:nvPr/>
        </p:nvSpPr>
        <p:spPr>
          <a:xfrm>
            <a:off x="6138057" y="3772017"/>
            <a:ext cx="153142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Model validation &amp; certification</a:t>
            </a:r>
          </a:p>
        </p:txBody>
      </p:sp>
      <p:pic>
        <p:nvPicPr>
          <p:cNvPr id="113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6EAD169A-6F37-48EE-BDDC-112A01DEF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45" y="3797590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FC51FCC-2467-4DBB-A6A2-C32B9FD99A2F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92FDBB-47A0-4226-B3AF-BBB4EEDD923E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B18FE6-B7FA-46B9-A94C-8AE9CBF03720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8F4955-7AFB-41F5-B487-3D6651E483AA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41C690-7013-442D-800B-6226D1D0B3A8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163" name="Rectangle 1">
            <a:extLst>
              <a:ext uri="{FF2B5EF4-FFF2-40B4-BE49-F238E27FC236}">
                <a16:creationId xmlns:a16="http://schemas.microsoft.com/office/drawing/2014/main" id="{CC913717-B929-44AF-A024-ACB1335D7F24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EF8E3B-571E-4D02-9728-D1464AF196BB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A58FFDE-B189-4CDA-8E59-37F93FCF91A9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70A2EE4-2D1D-4CF4-9A74-8D4A3D3676AF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72A3CEA-0A3A-49DB-BB16-7303EED3F5D5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C9CFECC-EFE4-455C-8EF0-E89A9B83853A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32CF36-92D2-4166-9BC8-C5806684AFCC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11497D9-AC7A-436A-8877-11985FDCDC3B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36926983-ED4B-4213-B208-D7E45E3F7B6D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2C046BF-9804-43B7-AF12-2C10D5987103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E7566388-943D-401A-9916-3063C6D9C586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E633DB0-4564-407A-AD20-E5950956A5D0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ACF2F0C-0683-4041-9B1E-85731121C4BD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79" name="Freeform 5">
              <a:extLst>
                <a:ext uri="{FF2B5EF4-FFF2-40B4-BE49-F238E27FC236}">
                  <a16:creationId xmlns:a16="http://schemas.microsoft.com/office/drawing/2014/main" id="{051C8A51-E35D-4A06-9D63-B40E988FB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E10C7494-702B-4D4E-9C9E-E36DAC1730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81" name="Freeform 5">
                <a:extLst>
                  <a:ext uri="{FF2B5EF4-FFF2-40B4-BE49-F238E27FC236}">
                    <a16:creationId xmlns:a16="http://schemas.microsoft.com/office/drawing/2014/main" id="{4C1BDA49-0A58-47FC-B46D-ACF34EBDB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2" name="Freeform 6">
                <a:extLst>
                  <a:ext uri="{FF2B5EF4-FFF2-40B4-BE49-F238E27FC236}">
                    <a16:creationId xmlns:a16="http://schemas.microsoft.com/office/drawing/2014/main" id="{CD6D90F8-54AB-48A7-B752-B08EBF7BF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358CA338-8FDB-4A44-AACD-E47DAF94ED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4" name="Freeform 8">
                <a:extLst>
                  <a:ext uri="{FF2B5EF4-FFF2-40B4-BE49-F238E27FC236}">
                    <a16:creationId xmlns:a16="http://schemas.microsoft.com/office/drawing/2014/main" id="{A4A1606B-7677-4DC2-9AFC-195C4ADBEB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61A97F38-E738-457F-B80D-0D7F9DB404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6" name="Freeform 10">
                <a:extLst>
                  <a:ext uri="{FF2B5EF4-FFF2-40B4-BE49-F238E27FC236}">
                    <a16:creationId xmlns:a16="http://schemas.microsoft.com/office/drawing/2014/main" id="{DB410052-50DE-4EEA-A951-44D10AF8D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7" name="Freeform 11">
                <a:extLst>
                  <a:ext uri="{FF2B5EF4-FFF2-40B4-BE49-F238E27FC236}">
                    <a16:creationId xmlns:a16="http://schemas.microsoft.com/office/drawing/2014/main" id="{39A5BE7E-30F0-4051-9FD6-0DD96C850A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8" name="Freeform 12">
                <a:extLst>
                  <a:ext uri="{FF2B5EF4-FFF2-40B4-BE49-F238E27FC236}">
                    <a16:creationId xmlns:a16="http://schemas.microsoft.com/office/drawing/2014/main" id="{EAFD7AC4-5F9E-48AF-AE37-8ADF239BF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89" name="Picture 6">
            <a:extLst>
              <a:ext uri="{FF2B5EF4-FFF2-40B4-BE49-F238E27FC236}">
                <a16:creationId xmlns:a16="http://schemas.microsoft.com/office/drawing/2014/main" id="{8324494B-EBF2-4BCE-A852-2F2F8827EF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90" name="Picture 12">
            <a:extLst>
              <a:ext uri="{FF2B5EF4-FFF2-40B4-BE49-F238E27FC236}">
                <a16:creationId xmlns:a16="http://schemas.microsoft.com/office/drawing/2014/main" id="{A1F97AD8-A973-455F-979B-F3CE34763C6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F9EE5D61-45D0-488B-9EC2-8EC47B2CD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EF849FEB-D6C8-40C3-A8A8-50E72CBE0BC9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999C83A8-9F3E-4DF6-AA30-435182AE9337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A926B78-D054-4863-9350-9BD61BA68462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EFDF893-7535-43AD-BD6B-550803ECF405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8EB30B0-4EE5-4E2B-A151-64B2BD729548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64" name="Oval 69">
              <a:extLst>
                <a:ext uri="{FF2B5EF4-FFF2-40B4-BE49-F238E27FC236}">
                  <a16:creationId xmlns:a16="http://schemas.microsoft.com/office/drawing/2014/main" id="{73A6E105-F0DA-436C-A0CA-A7A98D6D9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7" name="Freeform 70">
              <a:extLst>
                <a:ext uri="{FF2B5EF4-FFF2-40B4-BE49-F238E27FC236}">
                  <a16:creationId xmlns:a16="http://schemas.microsoft.com/office/drawing/2014/main" id="{C6E5FE10-26E2-4A18-913D-E5C9A3FC6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E7B1DFF-D8FD-4E97-A599-EBE1F4554253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5E9C5A7-D486-4CE4-833A-1E6DE6E57CC2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DE2AAB-7D7F-49D5-8ED4-BBC86A5D9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710FA19-1FC8-4D5B-8D1D-8AE29F129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FCD9341-3AF0-4BA6-970E-E527AB0EA522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3" name="Donut 67">
              <a:extLst>
                <a:ext uri="{FF2B5EF4-FFF2-40B4-BE49-F238E27FC236}">
                  <a16:creationId xmlns:a16="http://schemas.microsoft.com/office/drawing/2014/main" id="{9E6448E1-6F03-4D8F-8949-6A6432E655B0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4" name="Donut 67">
              <a:extLst>
                <a:ext uri="{FF2B5EF4-FFF2-40B4-BE49-F238E27FC236}">
                  <a16:creationId xmlns:a16="http://schemas.microsoft.com/office/drawing/2014/main" id="{6A143E21-07AB-4560-9ACE-ED75E02331C1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BC0A5C93-D1FC-477F-A234-B860A188D5D4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164B414-F8F3-45C3-86FE-2D281360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E663FE6-FCE4-4396-82F0-F2E7BC2C3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4990B7D-5670-4752-9B04-030F94AD1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FEDB74-5CD9-4035-9305-D4D2F7440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0F1E087-D3F6-4425-9114-BF3537C0A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A9B7C44-60B0-4A36-AD41-87BCA271F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0B91603-B77C-43AE-97FA-A3619589FB6B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12FE80B1-2323-4A5C-89AA-A792A7378491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id="{9EF52919-7FBC-4798-BF0D-A2AE676061CB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Graphic 84" descr="Checkmark">
            <a:extLst>
              <a:ext uri="{FF2B5EF4-FFF2-40B4-BE49-F238E27FC236}">
                <a16:creationId xmlns:a16="http://schemas.microsoft.com/office/drawing/2014/main" id="{528B9307-D51E-4808-8100-02C85A56A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  <p:pic>
        <p:nvPicPr>
          <p:cNvPr id="86" name="Graphic 85" descr="Checkmark">
            <a:extLst>
              <a:ext uri="{FF2B5EF4-FFF2-40B4-BE49-F238E27FC236}">
                <a16:creationId xmlns:a16="http://schemas.microsoft.com/office/drawing/2014/main" id="{4C015DDE-0AF5-4FDB-818F-D0C05C69D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1493" y="6026665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298F9B4-C6AA-4CCD-8FB0-D4F6C055F910}"/>
              </a:ext>
            </a:extLst>
          </p:cNvPr>
          <p:cNvSpPr/>
          <p:nvPr/>
        </p:nvSpPr>
        <p:spPr>
          <a:xfrm>
            <a:off x="8266501" y="3695997"/>
            <a:ext cx="2071231" cy="557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packaging</a:t>
            </a:r>
          </a:p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Simple deployment</a:t>
            </a:r>
          </a:p>
        </p:txBody>
      </p:sp>
      <p:pic>
        <p:nvPicPr>
          <p:cNvPr id="11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848E31BF-0093-4009-8D52-F7769327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88" y="3721570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7546E10-388D-45D6-A103-A10FF6468AC5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FBBA66-F19F-4EC4-B113-68E6C0091EE0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C600E7-0265-40A7-B838-FFBCD29FE380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pic>
        <p:nvPicPr>
          <p:cNvPr id="58" name="Graphic 57" descr="Close">
            <a:extLst>
              <a:ext uri="{FF2B5EF4-FFF2-40B4-BE49-F238E27FC236}">
                <a16:creationId xmlns:a16="http://schemas.microsoft.com/office/drawing/2014/main" id="{9D3B24C3-E2E2-402B-ACED-3483100B0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4182" y="6217409"/>
            <a:ext cx="305548" cy="3055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AA36F42-E364-413D-9504-6DDE7F0649A1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FAF924-F07D-450C-9290-B077DF0623CC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79" name="Rectangle 1">
            <a:extLst>
              <a:ext uri="{FF2B5EF4-FFF2-40B4-BE49-F238E27FC236}">
                <a16:creationId xmlns:a16="http://schemas.microsoft.com/office/drawing/2014/main" id="{5C9703D1-6A5E-4E8C-94C7-1A254EB8F85D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51E18E-6DE7-4E7F-A064-19D1D0703142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00B988D-0867-4789-809C-0402C2635572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57B3E06-129C-40C6-B77C-F0ED01178DA1}"/>
              </a:ext>
            </a:extLst>
          </p:cNvPr>
          <p:cNvSpPr txBox="1"/>
          <p:nvPr/>
        </p:nvSpPr>
        <p:spPr>
          <a:xfrm>
            <a:off x="8067399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Deploy model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FC7D29C-3A9E-4232-9EE4-34DCAACF2852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E0A5AB4-9073-423F-99C0-C80103DE51AB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2A93FF-994D-49FE-BC44-F75B4926FB30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1D48EA3-BFF1-4D2F-AB11-559EFE0394CB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72A9F71-0DC2-47D8-9392-0EA8012F8DE7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A5D1AC0-E4FB-4B70-ABDC-B61E00429B5B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52A9259-5D2B-405F-AEA5-233B26928FD4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E40FF2E-AE02-4EE9-880A-DF5259485E3D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0B80087-B4DC-45BD-9324-3630908726A1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9E87BA4-B484-436F-9F62-1211F6DA47A3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37" name="Freeform 5">
              <a:extLst>
                <a:ext uri="{FF2B5EF4-FFF2-40B4-BE49-F238E27FC236}">
                  <a16:creationId xmlns:a16="http://schemas.microsoft.com/office/drawing/2014/main" id="{27C54B8C-49CA-4204-A422-2C66C17CFE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C475807-7B21-469A-A3CE-1B7F612BCBF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39" name="Freeform 5">
                <a:extLst>
                  <a:ext uri="{FF2B5EF4-FFF2-40B4-BE49-F238E27FC236}">
                    <a16:creationId xmlns:a16="http://schemas.microsoft.com/office/drawing/2014/main" id="{2B1291E7-7605-434C-8BB3-7B00CB0F4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2A141CE7-F828-4D24-811D-43FADD8FF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50E3DF97-1E21-4400-BE13-703F8B39AA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8B4C6119-548B-44D1-B6AD-D85D3392BB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E16016B9-566E-42DB-A17C-2399844B52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4D111662-C5B8-4154-992D-9D8621C2A3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84493954-5775-45CA-BF0F-C03AB850D5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888E865B-9A3D-40B4-B69F-178378D4B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47" name="Picture 6">
            <a:extLst>
              <a:ext uri="{FF2B5EF4-FFF2-40B4-BE49-F238E27FC236}">
                <a16:creationId xmlns:a16="http://schemas.microsoft.com/office/drawing/2014/main" id="{11C3DA42-0BD5-40F4-A316-0820DA84DE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8" name="Picture 12">
            <a:extLst>
              <a:ext uri="{FF2B5EF4-FFF2-40B4-BE49-F238E27FC236}">
                <a16:creationId xmlns:a16="http://schemas.microsoft.com/office/drawing/2014/main" id="{D05F1399-8793-4658-8EEF-C7E550556EA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B99C3512-8EF2-4DAB-92A7-DF767A6FED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71B0839-FF7B-4109-AC05-BC220D2149F7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50B1CC1-E054-41EE-90D9-017F55115D37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820AF7B9-097D-4A0E-8BC9-CC647CC9FA4A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6429402-0DF8-4200-8ACC-1CC29BC98075}"/>
              </a:ext>
            </a:extLst>
          </p:cNvPr>
          <p:cNvCxnSpPr>
            <a:cxnSpLocks/>
          </p:cNvCxnSpPr>
          <p:nvPr/>
        </p:nvCxnSpPr>
        <p:spPr>
          <a:xfrm>
            <a:off x="7196682" y="2664541"/>
            <a:ext cx="109930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5C0B63-981B-48C5-81B1-B47AB1F0C381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CBB1173-DC41-4A3A-A52C-18FE2729807A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66" name="Oval 69">
              <a:extLst>
                <a:ext uri="{FF2B5EF4-FFF2-40B4-BE49-F238E27FC236}">
                  <a16:creationId xmlns:a16="http://schemas.microsoft.com/office/drawing/2014/main" id="{E255E4B0-1609-4338-9A8B-219344A6C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8B77BEE8-335F-44A1-BA30-705CB6D2F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B12415-D449-4B00-AAD0-C4EF8F8C73C9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C71C97-AFD4-4E8F-BBBB-0CDB2E182542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72" name="Oval 69">
              <a:extLst>
                <a:ext uri="{FF2B5EF4-FFF2-40B4-BE49-F238E27FC236}">
                  <a16:creationId xmlns:a16="http://schemas.microsoft.com/office/drawing/2014/main" id="{5D62BC92-3AD3-407A-B489-437AF8A89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6F4F9047-3AD2-4E4F-B98E-3F85000F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3AA67F-5A02-468F-8AFD-6A5F9184F639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5" name="Donut 67">
              <a:extLst>
                <a:ext uri="{FF2B5EF4-FFF2-40B4-BE49-F238E27FC236}">
                  <a16:creationId xmlns:a16="http://schemas.microsoft.com/office/drawing/2014/main" id="{25BF86F9-EB42-4840-AA8B-56A2A96DCB44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6" name="Donut 67">
              <a:extLst>
                <a:ext uri="{FF2B5EF4-FFF2-40B4-BE49-F238E27FC236}">
                  <a16:creationId xmlns:a16="http://schemas.microsoft.com/office/drawing/2014/main" id="{193F2A40-2BD1-4AB9-8AB4-70F940512500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CAFC282D-460B-4CA9-8E9C-D512BD6893B8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603A9C1-B8FA-4D34-A002-EFD9703C5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E511099-7674-4B73-A318-7319AB50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639C9EC-757D-4FEE-A267-3397728A7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6427901-8E5C-43EF-8AF6-364235B14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BF99B0-1332-4CA3-B3B7-2176EABDA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6FDF75C-E49D-4C29-BEB3-0F7C1D426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1D36056-A3BC-4F0B-B0CD-2C37332CF767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FFDC32EE-373D-48E0-8F89-0F7F6CE2712C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0" name="Graphic 89" descr="Checkmark">
            <a:extLst>
              <a:ext uri="{FF2B5EF4-FFF2-40B4-BE49-F238E27FC236}">
                <a16:creationId xmlns:a16="http://schemas.microsoft.com/office/drawing/2014/main" id="{8A532E54-E2FA-489D-9647-AE1F3388A3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  <p:pic>
        <p:nvPicPr>
          <p:cNvPr id="92" name="Graphic 91" descr="Checkmark">
            <a:extLst>
              <a:ext uri="{FF2B5EF4-FFF2-40B4-BE49-F238E27FC236}">
                <a16:creationId xmlns:a16="http://schemas.microsoft.com/office/drawing/2014/main" id="{81DF6DBD-D85E-4349-BDC4-80881CDBC2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11493" y="6026665"/>
            <a:ext cx="587425" cy="587425"/>
          </a:xfrm>
          <a:prstGeom prst="rect">
            <a:avLst/>
          </a:prstGeom>
        </p:spPr>
      </p:pic>
      <p:pic>
        <p:nvPicPr>
          <p:cNvPr id="67" name="Graphic 66" descr="Checkmark">
            <a:extLst>
              <a:ext uri="{FF2B5EF4-FFF2-40B4-BE49-F238E27FC236}">
                <a16:creationId xmlns:a16="http://schemas.microsoft.com/office/drawing/2014/main" id="{DC4EACB4-F276-488B-86CA-CC58B05BC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10189" y="6031261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18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E7C0878-9D64-46B0-8EDA-D296D83F01D7}"/>
              </a:ext>
            </a:extLst>
          </p:cNvPr>
          <p:cNvSpPr/>
          <p:nvPr/>
        </p:nvSpPr>
        <p:spPr>
          <a:xfrm>
            <a:off x="10036051" y="3575282"/>
            <a:ext cx="134488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management &amp; monitoring</a:t>
            </a:r>
          </a:p>
        </p:txBody>
      </p:sp>
      <p:pic>
        <p:nvPicPr>
          <p:cNvPr id="125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63E94C22-0F94-41BD-AB5B-D2F50F63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738" y="3600857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E42C38BA-2075-419E-A2EE-F4871D4D6815}"/>
              </a:ext>
            </a:extLst>
          </p:cNvPr>
          <p:cNvSpPr/>
          <p:nvPr/>
        </p:nvSpPr>
        <p:spPr>
          <a:xfrm>
            <a:off x="7072820" y="5084605"/>
            <a:ext cx="193349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performance analysis</a:t>
            </a:r>
          </a:p>
        </p:txBody>
      </p:sp>
      <p:pic>
        <p:nvPicPr>
          <p:cNvPr id="13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1E7FEC84-EA17-40F8-B110-108A1A5D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74" y="5088674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F468115-6C2A-4446-A8EF-085038849D9D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2847D6-F910-4E06-85E3-4768FAE983AD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AC7499-CEEF-481D-BC86-3404313F455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156B4F-6F62-4ACF-98BD-33A5385E4FEB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C7D103-DFCD-4C35-A5A2-765AE1E79BE7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71" name="Rectangle 1">
            <a:extLst>
              <a:ext uri="{FF2B5EF4-FFF2-40B4-BE49-F238E27FC236}">
                <a16:creationId xmlns:a16="http://schemas.microsoft.com/office/drawing/2014/main" id="{DD1B91A0-3831-455A-93B4-BC715CA72122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C019FA-33D0-4610-96D5-9E942874A18A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1D903D-DE26-4589-A4DE-8C21FA6970E8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0BF6DE-D222-4654-A0C3-4B6F8A42FCFD}"/>
              </a:ext>
            </a:extLst>
          </p:cNvPr>
          <p:cNvSpPr txBox="1"/>
          <p:nvPr/>
        </p:nvSpPr>
        <p:spPr>
          <a:xfrm>
            <a:off x="8067399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Deploy model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26CDFA-A54E-4BFC-AE07-6D5EB60E4691}"/>
              </a:ext>
            </a:extLst>
          </p:cNvPr>
          <p:cNvSpPr txBox="1"/>
          <p:nvPr/>
        </p:nvSpPr>
        <p:spPr>
          <a:xfrm>
            <a:off x="9858731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model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8068AA-2507-4555-8F99-EF1FDC75F940}"/>
              </a:ext>
            </a:extLst>
          </p:cNvPr>
          <p:cNvSpPr txBox="1"/>
          <p:nvPr/>
        </p:nvSpPr>
        <p:spPr>
          <a:xfrm>
            <a:off x="6998407" y="4645888"/>
            <a:ext cx="1600448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Retrain model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DA33A84-2D0F-4F79-8C18-666998EF69A4}"/>
              </a:ext>
            </a:extLst>
          </p:cNvPr>
          <p:cNvCxnSpPr>
            <a:cxnSpLocks/>
          </p:cNvCxnSpPr>
          <p:nvPr/>
        </p:nvCxnSpPr>
        <p:spPr>
          <a:xfrm rot="10800000">
            <a:off x="6045007" y="2952699"/>
            <a:ext cx="1932320" cy="1455251"/>
          </a:xfrm>
          <a:prstGeom prst="bentConnector2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B863298-C701-47C3-A1AD-164893665175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 flipV="1">
            <a:off x="8598855" y="2593670"/>
            <a:ext cx="2373950" cy="22091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995D1D4-A916-498E-ABD4-A5AF95C07FA8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816544-D9CB-49D6-A620-4B0C65BFCC06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D5FBBC9-AF29-4E1F-8A22-F9EBDD1EF2A4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358304-49D3-4C5D-9133-D543EBA4EB4F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B482E7-CC34-46B5-B9B1-BF269389FAE8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AAC287-A2A7-4218-9A5C-359D1D884A4B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E1EA355-4B1F-4EF6-B072-B297C7D36958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A56E93C-395A-45EE-940A-983CFDE92635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95DE396-7C45-49E8-8D9E-F6C003404DD5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B6FC9CD-2D6B-4794-BF51-E9B88796FF2B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46" name="Freeform 5">
              <a:extLst>
                <a:ext uri="{FF2B5EF4-FFF2-40B4-BE49-F238E27FC236}">
                  <a16:creationId xmlns:a16="http://schemas.microsoft.com/office/drawing/2014/main" id="{2C70C977-B900-43A7-A552-A57AF6289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3BF0961-D24F-459B-9E41-7790125E17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48" name="Freeform 5">
                <a:extLst>
                  <a:ext uri="{FF2B5EF4-FFF2-40B4-BE49-F238E27FC236}">
                    <a16:creationId xmlns:a16="http://schemas.microsoft.com/office/drawing/2014/main" id="{92CD9963-5797-4ABC-AE2B-42F964834A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9" name="Freeform 6">
                <a:extLst>
                  <a:ext uri="{FF2B5EF4-FFF2-40B4-BE49-F238E27FC236}">
                    <a16:creationId xmlns:a16="http://schemas.microsoft.com/office/drawing/2014/main" id="{231576D0-24C4-49FF-84F3-A57F89E64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0" name="Freeform 7">
                <a:extLst>
                  <a:ext uri="{FF2B5EF4-FFF2-40B4-BE49-F238E27FC236}">
                    <a16:creationId xmlns:a16="http://schemas.microsoft.com/office/drawing/2014/main" id="{733648A1-0A6E-4307-BE8E-58A8CFD887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1" name="Freeform 8">
                <a:extLst>
                  <a:ext uri="{FF2B5EF4-FFF2-40B4-BE49-F238E27FC236}">
                    <a16:creationId xmlns:a16="http://schemas.microsoft.com/office/drawing/2014/main" id="{354B0740-FB15-4B10-A311-B50533F161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126FCC2D-66B9-4FA6-ACCC-AA68194D76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3" name="Freeform 10">
                <a:extLst>
                  <a:ext uri="{FF2B5EF4-FFF2-40B4-BE49-F238E27FC236}">
                    <a16:creationId xmlns:a16="http://schemas.microsoft.com/office/drawing/2014/main" id="{C7D066FF-E060-4B09-A2F9-2D099B46DB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4" name="Freeform 11">
                <a:extLst>
                  <a:ext uri="{FF2B5EF4-FFF2-40B4-BE49-F238E27FC236}">
                    <a16:creationId xmlns:a16="http://schemas.microsoft.com/office/drawing/2014/main" id="{47E159B4-90D6-45B7-9F4F-0EFC397312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5" name="Freeform 12">
                <a:extLst>
                  <a:ext uri="{FF2B5EF4-FFF2-40B4-BE49-F238E27FC236}">
                    <a16:creationId xmlns:a16="http://schemas.microsoft.com/office/drawing/2014/main" id="{6311F244-6C6A-4496-BF18-B0F21A9428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56" name="Picture 6">
            <a:extLst>
              <a:ext uri="{FF2B5EF4-FFF2-40B4-BE49-F238E27FC236}">
                <a16:creationId xmlns:a16="http://schemas.microsoft.com/office/drawing/2014/main" id="{4AC7510A-6CE4-4315-8197-4CB4E394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7" name="Picture 12">
            <a:extLst>
              <a:ext uri="{FF2B5EF4-FFF2-40B4-BE49-F238E27FC236}">
                <a16:creationId xmlns:a16="http://schemas.microsoft.com/office/drawing/2014/main" id="{8772450E-8BAA-46B6-9A5E-3D579AF59E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341DDEC5-C980-44C9-91DB-59859F6AD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5398597-8FD4-457A-A6A8-3AA58E948548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4A2A861-BA92-4191-95FD-1A388E968F94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D5A322C-0A20-429E-A877-D10915E6415C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E30D44AA-D08C-4C3E-B0FF-D715F8868162}"/>
              </a:ext>
            </a:extLst>
          </p:cNvPr>
          <p:cNvCxnSpPr>
            <a:cxnSpLocks/>
          </p:cNvCxnSpPr>
          <p:nvPr/>
        </p:nvCxnSpPr>
        <p:spPr>
          <a:xfrm>
            <a:off x="7196682" y="2664541"/>
            <a:ext cx="109930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5C18A7A0-2ADC-406B-9B82-71C55DEA7B2A}"/>
              </a:ext>
            </a:extLst>
          </p:cNvPr>
          <p:cNvCxnSpPr>
            <a:cxnSpLocks/>
          </p:cNvCxnSpPr>
          <p:nvPr/>
        </p:nvCxnSpPr>
        <p:spPr>
          <a:xfrm>
            <a:off x="9112623" y="2664541"/>
            <a:ext cx="96269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D6D793-0823-4247-88FC-DBEC7E762809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4FAF9DF-4027-4DD1-A5C2-39320AD84E23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77" name="Oval 69">
              <a:extLst>
                <a:ext uri="{FF2B5EF4-FFF2-40B4-BE49-F238E27FC236}">
                  <a16:creationId xmlns:a16="http://schemas.microsoft.com/office/drawing/2014/main" id="{12F29A09-7A1D-4009-88D1-0C189C46C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60C790DF-E063-4876-84C5-EB5A015DB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580BE00-EA60-42EC-BFE4-9B4D7CFA1256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300CD-799C-4012-9C74-5274CDA3E0D7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85" name="Oval 69">
              <a:extLst>
                <a:ext uri="{FF2B5EF4-FFF2-40B4-BE49-F238E27FC236}">
                  <a16:creationId xmlns:a16="http://schemas.microsoft.com/office/drawing/2014/main" id="{D675A02E-1CE5-4EBE-BDA5-BCC998B8B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6" name="Freeform 70">
              <a:extLst>
                <a:ext uri="{FF2B5EF4-FFF2-40B4-BE49-F238E27FC236}">
                  <a16:creationId xmlns:a16="http://schemas.microsoft.com/office/drawing/2014/main" id="{EE47AA69-0D66-456B-A031-2F7DF7CEF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D079E2-68D6-4423-88C2-EDD5341AC1B4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90" name="Donut 67">
              <a:extLst>
                <a:ext uri="{FF2B5EF4-FFF2-40B4-BE49-F238E27FC236}">
                  <a16:creationId xmlns:a16="http://schemas.microsoft.com/office/drawing/2014/main" id="{4847EC4D-EA4C-42FB-B3C4-97083358E003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91" name="Donut 67">
              <a:extLst>
                <a:ext uri="{FF2B5EF4-FFF2-40B4-BE49-F238E27FC236}">
                  <a16:creationId xmlns:a16="http://schemas.microsoft.com/office/drawing/2014/main" id="{9CB2B39C-AC4E-4A93-B2A4-71FBD0DAFED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8FAC345E-DBB7-4E92-AB9D-A98D182A09C7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45527A6-9D02-403F-9F39-051CAD35D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DE1CB9-1739-45CD-93D4-02418A2D1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6B97908-AB1B-43EF-87BB-B770AD6E1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1026EDA-83C0-45DB-B12F-167DB2F6F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6A39D9F-8DB6-4504-8214-A5EED0E4B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0217FB6-14ED-4522-8F33-445521ACB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A4A4DB6-A96E-48CE-891C-3210261EB065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FC5957CE-B797-4B2F-86B7-68F137AC5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31261"/>
            <a:ext cx="587425" cy="587425"/>
          </a:xfrm>
          <a:prstGeom prst="rect">
            <a:avLst/>
          </a:prstGeom>
        </p:spPr>
      </p:pic>
      <p:pic>
        <p:nvPicPr>
          <p:cNvPr id="81" name="Graphic 80" descr="Checkmark">
            <a:extLst>
              <a:ext uri="{FF2B5EF4-FFF2-40B4-BE49-F238E27FC236}">
                <a16:creationId xmlns:a16="http://schemas.microsoft.com/office/drawing/2014/main" id="{B939106D-C7FD-484C-B177-CD6198FB5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1493" y="6031261"/>
            <a:ext cx="587425" cy="587425"/>
          </a:xfrm>
          <a:prstGeom prst="rect">
            <a:avLst/>
          </a:prstGeom>
        </p:spPr>
      </p:pic>
      <p:pic>
        <p:nvPicPr>
          <p:cNvPr id="101" name="Graphic 100" descr="Checkmark">
            <a:extLst>
              <a:ext uri="{FF2B5EF4-FFF2-40B4-BE49-F238E27FC236}">
                <a16:creationId xmlns:a16="http://schemas.microsoft.com/office/drawing/2014/main" id="{AB42FAB0-77B0-46A0-A97A-C1AC5827F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0189" y="6031261"/>
            <a:ext cx="587425" cy="587425"/>
          </a:xfrm>
          <a:prstGeom prst="rect">
            <a:avLst/>
          </a:prstGeom>
        </p:spPr>
      </p:pic>
      <p:pic>
        <p:nvPicPr>
          <p:cNvPr id="102" name="Graphic 101" descr="Checkmark">
            <a:extLst>
              <a:ext uri="{FF2B5EF4-FFF2-40B4-BE49-F238E27FC236}">
                <a16:creationId xmlns:a16="http://schemas.microsoft.com/office/drawing/2014/main" id="{3A22FF21-1060-4A8F-9B18-A25046CE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3472" y="6031261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89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4C2AE1BD-BC7F-4658-BBAE-7C33ECA47B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98857" y="2593671"/>
            <a:ext cx="2373945" cy="2209183"/>
          </a:xfrm>
          <a:prstGeom prst="bentConnector3">
            <a:avLst>
              <a:gd name="adj1" fmla="val -22235"/>
            </a:avLst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E7C0878-9D64-46B0-8EDA-D296D83F01D7}"/>
              </a:ext>
            </a:extLst>
          </p:cNvPr>
          <p:cNvSpPr/>
          <p:nvPr/>
        </p:nvSpPr>
        <p:spPr>
          <a:xfrm>
            <a:off x="10036051" y="3575282"/>
            <a:ext cx="134488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management &amp; monitoring</a:t>
            </a:r>
          </a:p>
        </p:txBody>
      </p:sp>
      <p:pic>
        <p:nvPicPr>
          <p:cNvPr id="125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63E94C22-0F94-41BD-AB5B-D2F50F63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738" y="3600857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E42C38BA-2075-419E-A2EE-F4871D4D6815}"/>
              </a:ext>
            </a:extLst>
          </p:cNvPr>
          <p:cNvSpPr/>
          <p:nvPr/>
        </p:nvSpPr>
        <p:spPr>
          <a:xfrm>
            <a:off x="7072820" y="5084605"/>
            <a:ext cx="193349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performance analysis</a:t>
            </a:r>
          </a:p>
        </p:txBody>
      </p:sp>
      <p:pic>
        <p:nvPicPr>
          <p:cNvPr id="13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1E7FEC84-EA17-40F8-B110-108A1A5D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74" y="5088674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F468115-6C2A-4446-A8EF-085038849D9D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2847D6-F910-4E06-85E3-4768FAE983AD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AC7499-CEEF-481D-BC86-3404313F455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156B4F-6F62-4ACF-98BD-33A5385E4FEB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C7D103-DFCD-4C35-A5A2-765AE1E79BE7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71" name="Rectangle 1">
            <a:extLst>
              <a:ext uri="{FF2B5EF4-FFF2-40B4-BE49-F238E27FC236}">
                <a16:creationId xmlns:a16="http://schemas.microsoft.com/office/drawing/2014/main" id="{DD1B91A0-3831-455A-93B4-BC715CA72122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C019FA-33D0-4610-96D5-9E942874A18A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1D903D-DE26-4589-A4DE-8C21FA6970E8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0BF6DE-D222-4654-A0C3-4B6F8A42FCFD}"/>
              </a:ext>
            </a:extLst>
          </p:cNvPr>
          <p:cNvSpPr txBox="1"/>
          <p:nvPr/>
        </p:nvSpPr>
        <p:spPr>
          <a:xfrm>
            <a:off x="8067399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Deploy model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26CDFA-A54E-4BFC-AE07-6D5EB60E4691}"/>
              </a:ext>
            </a:extLst>
          </p:cNvPr>
          <p:cNvSpPr txBox="1"/>
          <p:nvPr/>
        </p:nvSpPr>
        <p:spPr>
          <a:xfrm>
            <a:off x="9858731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model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8068AA-2507-4555-8F99-EF1FDC75F940}"/>
              </a:ext>
            </a:extLst>
          </p:cNvPr>
          <p:cNvSpPr txBox="1"/>
          <p:nvPr/>
        </p:nvSpPr>
        <p:spPr>
          <a:xfrm>
            <a:off x="6998407" y="4645888"/>
            <a:ext cx="1600448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Retrain model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DA33A84-2D0F-4F79-8C18-666998EF69A4}"/>
              </a:ext>
            </a:extLst>
          </p:cNvPr>
          <p:cNvCxnSpPr>
            <a:cxnSpLocks/>
            <a:stCxn id="79" idx="1"/>
            <a:endCxn id="72" idx="2"/>
          </p:cNvCxnSpPr>
          <p:nvPr/>
        </p:nvCxnSpPr>
        <p:spPr>
          <a:xfrm rot="10800000">
            <a:off x="5066087" y="3347604"/>
            <a:ext cx="1932320" cy="1455250"/>
          </a:xfrm>
          <a:prstGeom prst="bentConnector2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995D1D4-A916-498E-ABD4-A5AF95C07FA8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816544-D9CB-49D6-A620-4B0C65BFCC06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D5FBBC9-AF29-4E1F-8A22-F9EBDD1EF2A4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358304-49D3-4C5D-9133-D543EBA4EB4F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B482E7-CC34-46B5-B9B1-BF269389FAE8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AAC287-A2A7-4218-9A5C-359D1D884A4B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E1EA355-4B1F-4EF6-B072-B297C7D36958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A56E93C-395A-45EE-940A-983CFDE92635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95DE396-7C45-49E8-8D9E-F6C003404DD5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B6FC9CD-2D6B-4794-BF51-E9B88796FF2B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46" name="Freeform 5">
              <a:extLst>
                <a:ext uri="{FF2B5EF4-FFF2-40B4-BE49-F238E27FC236}">
                  <a16:creationId xmlns:a16="http://schemas.microsoft.com/office/drawing/2014/main" id="{2C70C977-B900-43A7-A552-A57AF6289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3BF0961-D24F-459B-9E41-7790125E17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48" name="Freeform 5">
                <a:extLst>
                  <a:ext uri="{FF2B5EF4-FFF2-40B4-BE49-F238E27FC236}">
                    <a16:creationId xmlns:a16="http://schemas.microsoft.com/office/drawing/2014/main" id="{92CD9963-5797-4ABC-AE2B-42F964834A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9" name="Freeform 6">
                <a:extLst>
                  <a:ext uri="{FF2B5EF4-FFF2-40B4-BE49-F238E27FC236}">
                    <a16:creationId xmlns:a16="http://schemas.microsoft.com/office/drawing/2014/main" id="{231576D0-24C4-49FF-84F3-A57F89E64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0" name="Freeform 7">
                <a:extLst>
                  <a:ext uri="{FF2B5EF4-FFF2-40B4-BE49-F238E27FC236}">
                    <a16:creationId xmlns:a16="http://schemas.microsoft.com/office/drawing/2014/main" id="{733648A1-0A6E-4307-BE8E-58A8CFD887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1" name="Freeform 8">
                <a:extLst>
                  <a:ext uri="{FF2B5EF4-FFF2-40B4-BE49-F238E27FC236}">
                    <a16:creationId xmlns:a16="http://schemas.microsoft.com/office/drawing/2014/main" id="{354B0740-FB15-4B10-A311-B50533F161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126FCC2D-66B9-4FA6-ACCC-AA68194D76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3" name="Freeform 10">
                <a:extLst>
                  <a:ext uri="{FF2B5EF4-FFF2-40B4-BE49-F238E27FC236}">
                    <a16:creationId xmlns:a16="http://schemas.microsoft.com/office/drawing/2014/main" id="{C7D066FF-E060-4B09-A2F9-2D099B46DB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4" name="Freeform 11">
                <a:extLst>
                  <a:ext uri="{FF2B5EF4-FFF2-40B4-BE49-F238E27FC236}">
                    <a16:creationId xmlns:a16="http://schemas.microsoft.com/office/drawing/2014/main" id="{47E159B4-90D6-45B7-9F4F-0EFC397312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5" name="Freeform 12">
                <a:extLst>
                  <a:ext uri="{FF2B5EF4-FFF2-40B4-BE49-F238E27FC236}">
                    <a16:creationId xmlns:a16="http://schemas.microsoft.com/office/drawing/2014/main" id="{6311F244-6C6A-4496-BF18-B0F21A9428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56" name="Picture 6">
            <a:extLst>
              <a:ext uri="{FF2B5EF4-FFF2-40B4-BE49-F238E27FC236}">
                <a16:creationId xmlns:a16="http://schemas.microsoft.com/office/drawing/2014/main" id="{4AC7510A-6CE4-4315-8197-4CB4E394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7" name="Picture 12">
            <a:extLst>
              <a:ext uri="{FF2B5EF4-FFF2-40B4-BE49-F238E27FC236}">
                <a16:creationId xmlns:a16="http://schemas.microsoft.com/office/drawing/2014/main" id="{8772450E-8BAA-46B6-9A5E-3D579AF59E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341DDEC5-C980-44C9-91DB-59859F6AD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5398597-8FD4-457A-A6A8-3AA58E948548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4A2A861-BA92-4191-95FD-1A388E968F94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D5A322C-0A20-429E-A877-D10915E6415C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E30D44AA-D08C-4C3E-B0FF-D715F8868162}"/>
              </a:ext>
            </a:extLst>
          </p:cNvPr>
          <p:cNvCxnSpPr>
            <a:cxnSpLocks/>
          </p:cNvCxnSpPr>
          <p:nvPr/>
        </p:nvCxnSpPr>
        <p:spPr>
          <a:xfrm>
            <a:off x="7196682" y="2664541"/>
            <a:ext cx="109930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5C18A7A0-2ADC-406B-9B82-71C55DEA7B2A}"/>
              </a:ext>
            </a:extLst>
          </p:cNvPr>
          <p:cNvCxnSpPr>
            <a:cxnSpLocks/>
          </p:cNvCxnSpPr>
          <p:nvPr/>
        </p:nvCxnSpPr>
        <p:spPr>
          <a:xfrm>
            <a:off x="9112623" y="2664541"/>
            <a:ext cx="96269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D6D793-0823-4247-88FC-DBEC7E762809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4FAF9DF-4027-4DD1-A5C2-39320AD84E23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77" name="Oval 69">
              <a:extLst>
                <a:ext uri="{FF2B5EF4-FFF2-40B4-BE49-F238E27FC236}">
                  <a16:creationId xmlns:a16="http://schemas.microsoft.com/office/drawing/2014/main" id="{12F29A09-7A1D-4009-88D1-0C189C46C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60C790DF-E063-4876-84C5-EB5A015DB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580BE00-EA60-42EC-BFE4-9B4D7CFA1256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300CD-799C-4012-9C74-5274CDA3E0D7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85" name="Oval 69">
              <a:extLst>
                <a:ext uri="{FF2B5EF4-FFF2-40B4-BE49-F238E27FC236}">
                  <a16:creationId xmlns:a16="http://schemas.microsoft.com/office/drawing/2014/main" id="{D675A02E-1CE5-4EBE-BDA5-BCC998B8B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6" name="Freeform 70">
              <a:extLst>
                <a:ext uri="{FF2B5EF4-FFF2-40B4-BE49-F238E27FC236}">
                  <a16:creationId xmlns:a16="http://schemas.microsoft.com/office/drawing/2014/main" id="{EE47AA69-0D66-456B-A031-2F7DF7CEF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D079E2-68D6-4423-88C2-EDD5341AC1B4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90" name="Donut 67">
              <a:extLst>
                <a:ext uri="{FF2B5EF4-FFF2-40B4-BE49-F238E27FC236}">
                  <a16:creationId xmlns:a16="http://schemas.microsoft.com/office/drawing/2014/main" id="{4847EC4D-EA4C-42FB-B3C4-97083358E003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91" name="Donut 67">
              <a:extLst>
                <a:ext uri="{FF2B5EF4-FFF2-40B4-BE49-F238E27FC236}">
                  <a16:creationId xmlns:a16="http://schemas.microsoft.com/office/drawing/2014/main" id="{9CB2B39C-AC4E-4A93-B2A4-71FBD0DAFED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8FAC345E-DBB7-4E92-AB9D-A98D182A09C7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45527A6-9D02-403F-9F39-051CAD35D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DE1CB9-1739-45CD-93D4-02418A2D1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6B97908-AB1B-43EF-87BB-B770AD6E1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1026EDA-83C0-45DB-B12F-167DB2F6F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6A39D9F-8DB6-4504-8214-A5EED0E4B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0217FB6-14ED-4522-8F33-445521ACB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A4A4DB6-A96E-48CE-891C-3210261EB065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FC5957CE-B797-4B2F-86B7-68F137AC5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31261"/>
            <a:ext cx="587425" cy="587425"/>
          </a:xfrm>
          <a:prstGeom prst="rect">
            <a:avLst/>
          </a:prstGeom>
        </p:spPr>
      </p:pic>
      <p:pic>
        <p:nvPicPr>
          <p:cNvPr id="81" name="Graphic 80" descr="Checkmark">
            <a:extLst>
              <a:ext uri="{FF2B5EF4-FFF2-40B4-BE49-F238E27FC236}">
                <a16:creationId xmlns:a16="http://schemas.microsoft.com/office/drawing/2014/main" id="{B939106D-C7FD-484C-B177-CD6198FB5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1493" y="6031261"/>
            <a:ext cx="587425" cy="587425"/>
          </a:xfrm>
          <a:prstGeom prst="rect">
            <a:avLst/>
          </a:prstGeom>
        </p:spPr>
      </p:pic>
      <p:pic>
        <p:nvPicPr>
          <p:cNvPr id="101" name="Graphic 100" descr="Checkmark">
            <a:extLst>
              <a:ext uri="{FF2B5EF4-FFF2-40B4-BE49-F238E27FC236}">
                <a16:creationId xmlns:a16="http://schemas.microsoft.com/office/drawing/2014/main" id="{AB42FAB0-77B0-46A0-A97A-C1AC5827F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0189" y="6031261"/>
            <a:ext cx="587425" cy="587425"/>
          </a:xfrm>
          <a:prstGeom prst="rect">
            <a:avLst/>
          </a:prstGeom>
        </p:spPr>
      </p:pic>
      <p:pic>
        <p:nvPicPr>
          <p:cNvPr id="102" name="Graphic 101" descr="Checkmark">
            <a:extLst>
              <a:ext uri="{FF2B5EF4-FFF2-40B4-BE49-F238E27FC236}">
                <a16:creationId xmlns:a16="http://schemas.microsoft.com/office/drawing/2014/main" id="{3A22FF21-1060-4A8F-9B18-A25046CE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3472" y="6031261"/>
            <a:ext cx="587425" cy="587425"/>
          </a:xfrm>
          <a:prstGeom prst="rect">
            <a:avLst/>
          </a:prstGeom>
        </p:spPr>
      </p:pic>
      <p:pic>
        <p:nvPicPr>
          <p:cNvPr id="5122" name="Picture 2" descr="Great Job GIF">
            <a:extLst>
              <a:ext uri="{FF2B5EF4-FFF2-40B4-BE49-F238E27FC236}">
                <a16:creationId xmlns:a16="http://schemas.microsoft.com/office/drawing/2014/main" id="{58A95C24-FE91-44CB-9930-9E8BBEDA61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427" y="3815348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368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 err="1"/>
              <a:t>MLOps</a:t>
            </a:r>
            <a:r>
              <a:rPr lang="en-US" sz="5400" dirty="0"/>
              <a:t> on Azure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04890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/>
              <a:t>Azure Services Supporting </a:t>
            </a:r>
            <a:r>
              <a:rPr lang="en-US" spc="-98" dirty="0" err="1"/>
              <a:t>MLOps</a:t>
            </a:r>
            <a:endParaRPr lang="en-US" spc="-9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11335425" cy="27699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Fast, easy to use, well-controlled 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MLOps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lifecycle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1721A64-EB58-4A51-A01B-9C5254D63741}"/>
              </a:ext>
            </a:extLst>
          </p:cNvPr>
          <p:cNvSpPr txBox="1">
            <a:spLocks/>
          </p:cNvSpPr>
          <p:nvPr/>
        </p:nvSpPr>
        <p:spPr>
          <a:xfrm>
            <a:off x="426424" y="2891094"/>
            <a:ext cx="3630521" cy="26021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372">
                <a:solidFill>
                  <a:srgbClr val="0078D7"/>
                </a:solidFill>
              </a:rPr>
              <a:t>Infrastructure as Code</a:t>
            </a:r>
            <a:endParaRPr lang="en-US" sz="1372">
              <a:solidFill>
                <a:srgbClr val="0078D7"/>
              </a:solidFill>
              <a:latin typeface="Segoe UI"/>
            </a:endParaRPr>
          </a:p>
          <a:p>
            <a:pPr algn="ctr" defTabSz="914367">
              <a:spcAft>
                <a:spcPts val="686"/>
              </a:spcAft>
              <a:defRPr/>
            </a:pPr>
            <a:endParaRPr lang="en-US" sz="1372">
              <a:solidFill>
                <a:srgbClr val="0078D7"/>
              </a:solidFill>
              <a:latin typeface="Segoe UI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F1C35E32-940D-40CE-8C2E-BBC71307A151}"/>
              </a:ext>
            </a:extLst>
          </p:cNvPr>
          <p:cNvSpPr txBox="1">
            <a:spLocks/>
          </p:cNvSpPr>
          <p:nvPr/>
        </p:nvSpPr>
        <p:spPr>
          <a:xfrm>
            <a:off x="4281360" y="2891094"/>
            <a:ext cx="3623050" cy="37030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372">
                <a:solidFill>
                  <a:srgbClr val="0078D7"/>
                </a:solidFill>
              </a:rPr>
              <a:t>CI/CD</a:t>
            </a:r>
            <a:endParaRPr lang="en-US" sz="1372">
              <a:solidFill>
                <a:srgbClr val="0078D7"/>
              </a:solidFill>
              <a:latin typeface="Segoe UI"/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29EC3879-3609-4EAE-B6CC-7B2845183069}"/>
              </a:ext>
            </a:extLst>
          </p:cNvPr>
          <p:cNvSpPr txBox="1">
            <a:spLocks/>
          </p:cNvSpPr>
          <p:nvPr/>
        </p:nvSpPr>
        <p:spPr>
          <a:xfrm>
            <a:off x="8124751" y="2891094"/>
            <a:ext cx="3630521" cy="211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372">
                <a:solidFill>
                  <a:srgbClr val="0078D7"/>
                </a:solidFill>
              </a:rPr>
              <a:t>Testing / Release / Monitoring</a:t>
            </a:r>
            <a:endParaRPr lang="en-US" sz="1372">
              <a:solidFill>
                <a:srgbClr val="0078D7"/>
              </a:solidFill>
              <a:latin typeface="Segoe UI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140035-1896-4524-A80C-179F5BF53BF8}"/>
              </a:ext>
            </a:extLst>
          </p:cNvPr>
          <p:cNvCxnSpPr>
            <a:cxnSpLocks/>
          </p:cNvCxnSpPr>
          <p:nvPr/>
        </p:nvCxnSpPr>
        <p:spPr>
          <a:xfrm flipV="1">
            <a:off x="535373" y="3251613"/>
            <a:ext cx="3473647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22F80D-2854-47E7-88C4-21E39D7362DD}"/>
              </a:ext>
            </a:extLst>
          </p:cNvPr>
          <p:cNvCxnSpPr>
            <a:cxnSpLocks/>
          </p:cNvCxnSpPr>
          <p:nvPr/>
        </p:nvCxnSpPr>
        <p:spPr>
          <a:xfrm flipV="1">
            <a:off x="4356061" y="3251613"/>
            <a:ext cx="3473647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E6A6CA-F0B5-4311-8F06-EAC2AA557A85}"/>
              </a:ext>
            </a:extLst>
          </p:cNvPr>
          <p:cNvCxnSpPr>
            <a:cxnSpLocks/>
          </p:cNvCxnSpPr>
          <p:nvPr/>
        </p:nvCxnSpPr>
        <p:spPr>
          <a:xfrm>
            <a:off x="8124751" y="3251613"/>
            <a:ext cx="3449238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714D26-1F3E-4635-B8BE-8ECD796C0AD1}"/>
              </a:ext>
            </a:extLst>
          </p:cNvPr>
          <p:cNvGrpSpPr/>
          <p:nvPr/>
        </p:nvGrpSpPr>
        <p:grpSpPr>
          <a:xfrm>
            <a:off x="1868851" y="2138165"/>
            <a:ext cx="745666" cy="606176"/>
            <a:chOff x="1228673" y="2642918"/>
            <a:chExt cx="985201" cy="800902"/>
          </a:xfrm>
          <a:solidFill>
            <a:schemeClr val="bg1"/>
          </a:solidFill>
        </p:grpSpPr>
        <p:sp>
          <p:nvSpPr>
            <p:cNvPr id="42" name="browser_3">
              <a:extLst>
                <a:ext uri="{FF2B5EF4-FFF2-40B4-BE49-F238E27FC236}">
                  <a16:creationId xmlns:a16="http://schemas.microsoft.com/office/drawing/2014/main" id="{4B6189EB-2AFA-4DA3-8A06-0569D7C947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8673" y="2642918"/>
              <a:ext cx="770794" cy="733164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43" name="History_E81C">
              <a:extLst>
                <a:ext uri="{FF2B5EF4-FFF2-40B4-BE49-F238E27FC236}">
                  <a16:creationId xmlns:a16="http://schemas.microsoft.com/office/drawing/2014/main" id="{23A1257E-CC1F-4630-B834-C2665E15E1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20682" y="3050532"/>
              <a:ext cx="393192" cy="39328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0 w 3750"/>
                <a:gd name="T7" fmla="*/ 375 h 3750"/>
                <a:gd name="T8" fmla="*/ 0 w 3750"/>
                <a:gd name="T9" fmla="*/ 1250 h 3750"/>
                <a:gd name="T10" fmla="*/ 875 w 3750"/>
                <a:gd name="T11" fmla="*/ 1250 h 3750"/>
                <a:gd name="T12" fmla="*/ 69 w 3750"/>
                <a:gd name="T13" fmla="*/ 2375 h 3750"/>
                <a:gd name="T14" fmla="*/ 1875 w 3750"/>
                <a:gd name="T15" fmla="*/ 3750 h 3750"/>
                <a:gd name="T16" fmla="*/ 3750 w 3750"/>
                <a:gd name="T17" fmla="*/ 1875 h 3750"/>
                <a:gd name="T18" fmla="*/ 1875 w 3750"/>
                <a:gd name="T19" fmla="*/ 0 h 3750"/>
                <a:gd name="T20" fmla="*/ 109 w 3750"/>
                <a:gd name="T21" fmla="*/ 1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grp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45" name="binary">
            <a:extLst>
              <a:ext uri="{FF2B5EF4-FFF2-40B4-BE49-F238E27FC236}">
                <a16:creationId xmlns:a16="http://schemas.microsoft.com/office/drawing/2014/main" id="{8BD7D297-992D-4C6C-8658-96ECC54DDF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20669" y="2159964"/>
            <a:ext cx="600561" cy="51858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3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7F2A29-F1A4-42E3-B154-B75E25D152BF}"/>
              </a:ext>
            </a:extLst>
          </p:cNvPr>
          <p:cNvGrpSpPr/>
          <p:nvPr/>
        </p:nvGrpSpPr>
        <p:grpSpPr>
          <a:xfrm>
            <a:off x="9536959" y="2180521"/>
            <a:ext cx="789659" cy="503089"/>
            <a:chOff x="7086600" y="2836618"/>
            <a:chExt cx="1066800" cy="679655"/>
          </a:xfrm>
        </p:grpSpPr>
        <p:sp>
          <p:nvSpPr>
            <p:cNvPr id="50" name="cloud">
              <a:extLst>
                <a:ext uri="{FF2B5EF4-FFF2-40B4-BE49-F238E27FC236}">
                  <a16:creationId xmlns:a16="http://schemas.microsoft.com/office/drawing/2014/main" id="{14FFA684-B748-4514-AB7E-CB931D2948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6600" y="2836618"/>
              <a:ext cx="1066800" cy="67965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51" name="Diagnostic_E9D9">
              <a:extLst>
                <a:ext uri="{FF2B5EF4-FFF2-40B4-BE49-F238E27FC236}">
                  <a16:creationId xmlns:a16="http://schemas.microsoft.com/office/drawing/2014/main" id="{924A3957-513E-477A-B472-E4B6635320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2793" y="3055842"/>
              <a:ext cx="334414" cy="334578"/>
            </a:xfrm>
            <a:custGeom>
              <a:avLst/>
              <a:gdLst>
                <a:gd name="T0" fmla="*/ 0 w 3250"/>
                <a:gd name="T1" fmla="*/ 3250 h 3250"/>
                <a:gd name="T2" fmla="*/ 0 w 3250"/>
                <a:gd name="T3" fmla="*/ 0 h 3250"/>
                <a:gd name="T4" fmla="*/ 3250 w 3250"/>
                <a:gd name="T5" fmla="*/ 0 h 3250"/>
                <a:gd name="T6" fmla="*/ 3250 w 3250"/>
                <a:gd name="T7" fmla="*/ 3250 h 3250"/>
                <a:gd name="T8" fmla="*/ 0 w 3250"/>
                <a:gd name="T9" fmla="*/ 3250 h 3250"/>
                <a:gd name="T10" fmla="*/ 3250 w 3250"/>
                <a:gd name="T11" fmla="*/ 2000 h 3250"/>
                <a:gd name="T12" fmla="*/ 2553 w 3250"/>
                <a:gd name="T13" fmla="*/ 2000 h 3250"/>
                <a:gd name="T14" fmla="*/ 2535 w 3250"/>
                <a:gd name="T15" fmla="*/ 1985 h 3250"/>
                <a:gd name="T16" fmla="*/ 2379 w 3250"/>
                <a:gd name="T17" fmla="*/ 1362 h 3250"/>
                <a:gd name="T18" fmla="*/ 2360 w 3250"/>
                <a:gd name="T19" fmla="*/ 1347 h 3250"/>
                <a:gd name="T20" fmla="*/ 1987 w 3250"/>
                <a:gd name="T21" fmla="*/ 1347 h 3250"/>
                <a:gd name="T22" fmla="*/ 1969 w 3250"/>
                <a:gd name="T23" fmla="*/ 1332 h 3250"/>
                <a:gd name="T24" fmla="*/ 1768 w 3250"/>
                <a:gd name="T25" fmla="*/ 512 h 3250"/>
                <a:gd name="T26" fmla="*/ 1731 w 3250"/>
                <a:gd name="T27" fmla="*/ 512 h 3250"/>
                <a:gd name="T28" fmla="*/ 1227 w 3250"/>
                <a:gd name="T29" fmla="*/ 2467 h 3250"/>
                <a:gd name="T30" fmla="*/ 1195 w 3250"/>
                <a:gd name="T31" fmla="*/ 2476 h 3250"/>
                <a:gd name="T32" fmla="*/ 732 w 3250"/>
                <a:gd name="T33" fmla="*/ 2014 h 3250"/>
                <a:gd name="T34" fmla="*/ 705 w 3250"/>
                <a:gd name="T35" fmla="*/ 2014 h 3250"/>
                <a:gd name="T36" fmla="*/ 474 w 3250"/>
                <a:gd name="T37" fmla="*/ 2244 h 3250"/>
                <a:gd name="T38" fmla="*/ 461 w 3250"/>
                <a:gd name="T39" fmla="*/ 2250 h 3250"/>
                <a:gd name="T40" fmla="*/ 0 w 3250"/>
                <a:gd name="T41" fmla="*/ 2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0" h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5255CED-1605-4A72-A43B-E9D55208EA67}"/>
              </a:ext>
            </a:extLst>
          </p:cNvPr>
          <p:cNvSpPr txBox="1">
            <a:spLocks/>
          </p:cNvSpPr>
          <p:nvPr/>
        </p:nvSpPr>
        <p:spPr>
          <a:xfrm>
            <a:off x="578824" y="3043494"/>
            <a:ext cx="3630521" cy="26021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endParaRPr lang="en-US" sz="1372">
              <a:solidFill>
                <a:srgbClr val="0078D7"/>
              </a:solidFill>
              <a:latin typeface="Segoe UI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</a:rPr>
              <a:t>Azure Resource Manager</a:t>
            </a:r>
            <a:r>
              <a:rPr lang="en-US" sz="1372" b="0">
                <a:solidFill>
                  <a:srgbClr val="000000"/>
                </a:solidFill>
              </a:rPr>
              <a:t> Templates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  <a:latin typeface="Segoe UI"/>
              </a:rPr>
              <a:t>Azure ML Python SDK &amp; CLI</a:t>
            </a:r>
            <a:endParaRPr lang="en-US" sz="1372" b="0">
              <a:solidFill>
                <a:srgbClr val="000000"/>
              </a:solidFill>
              <a:latin typeface="Segoe UI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 b="0">
                <a:solidFill>
                  <a:srgbClr val="000000"/>
                </a:solidFill>
                <a:latin typeface="Segoe UI"/>
              </a:rPr>
              <a:t>Azure SDK’s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5D057BD-A928-4F6E-946A-90A462CD64D1}"/>
              </a:ext>
            </a:extLst>
          </p:cNvPr>
          <p:cNvSpPr txBox="1">
            <a:spLocks/>
          </p:cNvSpPr>
          <p:nvPr/>
        </p:nvSpPr>
        <p:spPr>
          <a:xfrm>
            <a:off x="4419195" y="3034638"/>
            <a:ext cx="3630521" cy="26021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endParaRPr lang="en-US" sz="1372">
              <a:solidFill>
                <a:srgbClr val="0078D7"/>
              </a:solidFill>
              <a:latin typeface="Segoe UI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</a:rPr>
              <a:t>Azure DevOps Pipelines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  <a:latin typeface="Segoe UI"/>
              </a:rPr>
              <a:t>Azure ML Training Services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 b="0">
                <a:solidFill>
                  <a:srgbClr val="000000"/>
                </a:solidFill>
                <a:latin typeface="Segoe UI"/>
              </a:rPr>
              <a:t>Azure Repos / GitHub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 b="0">
                <a:solidFill>
                  <a:srgbClr val="000000"/>
                </a:solidFill>
                <a:latin typeface="Segoe UI"/>
              </a:rPr>
              <a:t>Azure Boards</a:t>
            </a:r>
          </a:p>
          <a:p>
            <a:pPr>
              <a:defRPr/>
            </a:pPr>
            <a:endParaRPr lang="en-US" sz="1372" b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6861B41-2FE8-410B-B18E-FF7777AFF57A}"/>
              </a:ext>
            </a:extLst>
          </p:cNvPr>
          <p:cNvSpPr txBox="1">
            <a:spLocks/>
          </p:cNvSpPr>
          <p:nvPr/>
        </p:nvSpPr>
        <p:spPr>
          <a:xfrm>
            <a:off x="8187551" y="3334354"/>
            <a:ext cx="3919140" cy="28164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DevOps</a:t>
            </a:r>
            <a:r>
              <a:rPr lang="en-GB" sz="1372" b="0">
                <a:solidFill>
                  <a:srgbClr val="000000"/>
                </a:solidFill>
              </a:rPr>
              <a:t> for automated testing</a:t>
            </a:r>
          </a:p>
          <a:p>
            <a:pPr marL="280121" lvl="1" indent="-280121">
              <a:buFont typeface="Arial" panose="020B0604020202020204" pitchFamily="34" charset="0"/>
              <a:buChar char="•"/>
              <a:defRPr/>
            </a:pPr>
            <a:r>
              <a:rPr lang="en-GB" sz="1372" b="1">
                <a:solidFill>
                  <a:srgbClr val="000000"/>
                </a:solidFill>
              </a:rPr>
              <a:t>R</a:t>
            </a:r>
            <a:r>
              <a:rPr lang="en-GB" sz="1372" b="0">
                <a:solidFill>
                  <a:srgbClr val="000000"/>
                </a:solidFill>
              </a:rPr>
              <a:t> - </a:t>
            </a:r>
            <a:r>
              <a:rPr lang="en-GB" sz="1372" b="0" err="1">
                <a:solidFill>
                  <a:srgbClr val="000000"/>
                </a:solidFill>
              </a:rPr>
              <a:t>Runit</a:t>
            </a:r>
            <a:r>
              <a:rPr lang="en-GB" sz="1372" b="0">
                <a:solidFill>
                  <a:srgbClr val="000000"/>
                </a:solidFill>
              </a:rPr>
              <a:t> and </a:t>
            </a:r>
            <a:r>
              <a:rPr lang="en-GB" sz="1372" b="0" err="1">
                <a:solidFill>
                  <a:srgbClr val="000000"/>
                </a:solidFill>
              </a:rPr>
              <a:t>testthat</a:t>
            </a:r>
            <a:endParaRPr lang="en-GB" sz="1372" b="0">
              <a:solidFill>
                <a:srgbClr val="000000"/>
              </a:solidFill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Python</a:t>
            </a:r>
            <a:r>
              <a:rPr lang="en-GB" sz="1372" b="0">
                <a:solidFill>
                  <a:srgbClr val="000000"/>
                </a:solidFill>
              </a:rPr>
              <a:t> - </a:t>
            </a:r>
            <a:r>
              <a:rPr lang="en-GB" sz="1372" b="0" err="1">
                <a:solidFill>
                  <a:srgbClr val="000000"/>
                </a:solidFill>
              </a:rPr>
              <a:t>PyUnit</a:t>
            </a:r>
            <a:r>
              <a:rPr lang="en-GB" sz="1372" b="0">
                <a:solidFill>
                  <a:srgbClr val="000000"/>
                </a:solidFill>
              </a:rPr>
              <a:t>, </a:t>
            </a:r>
            <a:r>
              <a:rPr lang="en-GB" sz="1372" b="0" err="1">
                <a:solidFill>
                  <a:srgbClr val="000000"/>
                </a:solidFill>
              </a:rPr>
              <a:t>pytest</a:t>
            </a:r>
            <a:r>
              <a:rPr lang="en-GB" sz="1372" b="0">
                <a:solidFill>
                  <a:srgbClr val="000000"/>
                </a:solidFill>
              </a:rPr>
              <a:t>, nose, …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ML &amp; </a:t>
            </a:r>
            <a:r>
              <a:rPr lang="en-GB" sz="1372" err="1">
                <a:solidFill>
                  <a:srgbClr val="000000"/>
                </a:solidFill>
              </a:rPr>
              <a:t>MLFlow</a:t>
            </a:r>
            <a:r>
              <a:rPr lang="en-GB" sz="1372">
                <a:solidFill>
                  <a:srgbClr val="000000"/>
                </a:solidFill>
              </a:rPr>
              <a:t> Tracking</a:t>
            </a:r>
            <a:endParaRPr lang="en-GB" sz="1372" b="0">
              <a:solidFill>
                <a:srgbClr val="000000"/>
              </a:solidFill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Data Prep SDK </a:t>
            </a:r>
            <a:r>
              <a:rPr lang="en-GB" sz="1372" b="0">
                <a:solidFill>
                  <a:srgbClr val="000000"/>
                </a:solidFill>
              </a:rPr>
              <a:t>(analyse/profile)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ML Model Management </a:t>
            </a:r>
            <a:r>
              <a:rPr lang="en-GB" sz="1372" b="0">
                <a:solidFill>
                  <a:srgbClr val="000000"/>
                </a:solidFill>
              </a:rPr>
              <a:t>(Instrumentation</a:t>
            </a:r>
            <a:r>
              <a:rPr lang="en-GB" sz="1372" b="0">
                <a:solidFill>
                  <a:srgbClr val="000000"/>
                </a:solidFill>
                <a:latin typeface="Segoe UI"/>
              </a:rPr>
              <a:t>, Telemetry)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  <a:latin typeface="Segoe UI"/>
              </a:rPr>
              <a:t>Azure Monitor </a:t>
            </a:r>
            <a:r>
              <a:rPr lang="en-GB" sz="1372" b="0">
                <a:solidFill>
                  <a:srgbClr val="000000"/>
                </a:solidFill>
                <a:latin typeface="Segoe UI"/>
              </a:rPr>
              <a:t>for app telemetry</a:t>
            </a:r>
            <a:endParaRPr lang="en-GB" sz="1372" b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8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/>
              <a:t>New </a:t>
            </a:r>
            <a:r>
              <a:rPr lang="en-US" sz="5400" dirty="0" err="1"/>
              <a:t>MLOps</a:t>
            </a:r>
            <a:br>
              <a:rPr lang="en-US" sz="5400" dirty="0"/>
            </a:br>
            <a:r>
              <a:rPr lang="en-US" sz="5400" dirty="0"/>
              <a:t>Services from Azure Machine Learning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037050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E659-D294-4CF4-B2DA-6C4E13F3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Versioning &amp;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103D2-A342-49C7-A5D9-7E12A1F60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6010339" cy="536008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Provide a consistent way to discover, store, track &amp; share models</a:t>
            </a:r>
          </a:p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Provide a consistent model metadata format</a:t>
            </a:r>
          </a:p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Track where a model came from</a:t>
            </a:r>
            <a:r>
              <a:rPr lang="en-US" sz="2400" dirty="0"/>
              <a:t>  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which data, 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which experiment / previous model(s), 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where’s the code / notebook)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Was it converted / quantized?</a:t>
            </a: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Track where model is running &amp; model health</a:t>
            </a: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Control who has access to what models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Private / compliant data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79131-F908-4525-88E3-2A9DC06DE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8" t="6678"/>
          <a:stretch/>
        </p:blipFill>
        <p:spPr>
          <a:xfrm>
            <a:off x="6562529" y="1555925"/>
            <a:ext cx="5206513" cy="3764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8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1871E-D360-4EC9-90DA-F71F634C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53" y="570733"/>
            <a:ext cx="3208326" cy="2624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27D936-A5F4-46F6-A98D-C0A4460291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1488" y="2369079"/>
            <a:ext cx="3370981" cy="3362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A1FEC-4BEB-4088-A2EF-1A39A779B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006" y="4525682"/>
            <a:ext cx="4190925" cy="2074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7BC74-9D0A-46F0-B2C5-A12FEFD1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91C72-72C5-41AC-A7ED-CFA31AC37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221240"/>
            <a:ext cx="4691616" cy="5360083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0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Profile and validate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Data (changes to shape / profile)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Model in isolation (offline A/B)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Model + app (functional testing)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20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0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Control model rollout on validation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Only deploy after initial validation passes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Ramp up traffic to new model using A/B experimentations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20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0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Assess performance</a:t>
            </a:r>
          </a:p>
          <a:p>
            <a:pPr marL="285750" lvl="1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Functional behavior</a:t>
            </a:r>
          </a:p>
          <a:p>
            <a:pPr marL="285750" lvl="1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Performance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862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4EA4B8B-EA08-4AAE-A82B-436FD5419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6" t="9213"/>
          <a:stretch/>
        </p:blipFill>
        <p:spPr>
          <a:xfrm>
            <a:off x="6148753" y="1584480"/>
            <a:ext cx="5087104" cy="2640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506FE1-1C7F-416C-97CF-ED541A8B3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12" b="20015"/>
          <a:stretch/>
        </p:blipFill>
        <p:spPr>
          <a:xfrm>
            <a:off x="7722751" y="3670059"/>
            <a:ext cx="4298298" cy="2015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9EAFF2-422E-46C9-81A1-ACB2384D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DB07-BF11-4400-B6E2-3DE8A5D6A4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221240"/>
            <a:ext cx="5721716" cy="53600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Provide safe &amp; efficient process to deploy models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Focus on ML, not DevOps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Get telemetry for service health and model behavior</a:t>
            </a:r>
          </a:p>
          <a:p>
            <a:pPr marL="0" lvl="1" indent="0" defTabSz="914400">
              <a:lnSpc>
                <a:spcPct val="130000"/>
              </a:lnSpc>
              <a:spcBef>
                <a:spcPts val="0"/>
              </a:spcBef>
              <a:buSzTx/>
              <a:buNone/>
              <a:defRPr/>
            </a:pPr>
            <a:endParaRPr lang="en-US" sz="22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Simplify process to interact with the model 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code-generation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API specifications / interfaces</a:t>
            </a:r>
          </a:p>
          <a:p>
            <a:pPr marL="0" indent="0">
              <a:buNone/>
            </a:pPr>
            <a:endParaRPr lang="en-US" sz="22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Support a variety of inferencing targets 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 Services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/ Embedded Applications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Edge Devices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Quantize / optimize models for target platform</a:t>
            </a:r>
          </a:p>
          <a:p>
            <a:pPr marL="0" lvl="1" indent="0" defTabSz="914400">
              <a:lnSpc>
                <a:spcPct val="130000"/>
              </a:lnSpc>
              <a:spcBef>
                <a:spcPts val="0"/>
              </a:spcBef>
              <a:buSzTx/>
              <a:buNone/>
              <a:defRPr/>
            </a:pPr>
            <a:endParaRPr lang="en-US" sz="22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Control the rollout of your models (with A/B)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Compliant + Safe</a:t>
            </a:r>
          </a:p>
          <a:p>
            <a:pPr marL="0" indent="0">
              <a:buNone/>
            </a:pPr>
            <a:endParaRPr lang="en-US" sz="22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>
              <a:buNone/>
            </a:pPr>
            <a:endParaRPr lang="en-US" sz="22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5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/>
              <a:t>Azure DevOps Pipelines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171473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3D64055-A09B-46D7-B9A9-6B087799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DevOps Pipelines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568" dirty="0">
                <a:solidFill>
                  <a:schemeClr val="tx1"/>
                </a:solidFill>
              </a:rPr>
              <a:t>Cloud-hosted pipelines for Linux, Windows and macOS.</a:t>
            </a:r>
            <a:endParaRPr lang="en-US" sz="1568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16" name="Online Image Placeholder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B99AEE-D0DA-4872-AD88-E593AF1F70C9}"/>
              </a:ext>
            </a:extLst>
          </p:cNvPr>
          <p:cNvPicPr>
            <a:picLocks noGrp="1" noChangeAspect="1"/>
          </p:cNvPicPr>
          <p:nvPr>
            <p:ph type="clipArt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52113" y="1506373"/>
            <a:ext cx="7010626" cy="438236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232096-55FE-485C-9396-51DF7060CD86}"/>
              </a:ext>
            </a:extLst>
          </p:cNvPr>
          <p:cNvGrpSpPr/>
          <p:nvPr/>
        </p:nvGrpSpPr>
        <p:grpSpPr>
          <a:xfrm>
            <a:off x="436378" y="1825285"/>
            <a:ext cx="5025781" cy="1325042"/>
            <a:chOff x="445128" y="1690638"/>
            <a:chExt cx="5126558" cy="13516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</a:extLst>
            </p:cNvPr>
            <p:cNvSpPr/>
            <p:nvPr/>
          </p:nvSpPr>
          <p:spPr bwMode="auto">
            <a:xfrm>
              <a:off x="445128" y="1731691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0A02D-FA22-4D75-8262-E67026C3F459}"/>
                </a:ext>
              </a:extLst>
            </p:cNvPr>
            <p:cNvSpPr txBox="1"/>
            <p:nvPr/>
          </p:nvSpPr>
          <p:spPr>
            <a:xfrm>
              <a:off x="1065722" y="1690638"/>
              <a:ext cx="4505964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/>
                <a:t>Any language, any platform, any cloud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7D699B-D6CA-484D-9DCC-8760B5AE64AE}"/>
                </a:ext>
              </a:extLst>
            </p:cNvPr>
            <p:cNvSpPr txBox="1"/>
            <p:nvPr/>
          </p:nvSpPr>
          <p:spPr>
            <a:xfrm>
              <a:off x="1065722" y="2008121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176" dirty="0"/>
                <a:t>Build, test, and deploy Node.js, Python,  Java, PHP, Ruby, C/C++, .NET, Android, and iOS apps. Run in parallel on Linux, macOS, and Windows.  Deploy to Azure, AWS, GCP or on-premises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00E8F52D-C4CC-4645-A09C-A5C2D2D4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328" y="1836754"/>
              <a:ext cx="342900" cy="32575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1109A4-FFA7-4A22-A9BA-27D765A83C78}"/>
              </a:ext>
            </a:extLst>
          </p:cNvPr>
          <p:cNvGrpSpPr/>
          <p:nvPr/>
        </p:nvGrpSpPr>
        <p:grpSpPr>
          <a:xfrm>
            <a:off x="436378" y="3322554"/>
            <a:ext cx="4505274" cy="1311235"/>
            <a:chOff x="445128" y="2867778"/>
            <a:chExt cx="4595614" cy="13375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DB50A0-8DD6-48CA-80CD-8F55978146FF}"/>
                </a:ext>
              </a:extLst>
            </p:cNvPr>
            <p:cNvSpPr/>
            <p:nvPr/>
          </p:nvSpPr>
          <p:spPr bwMode="auto">
            <a:xfrm>
              <a:off x="445128" y="2867778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06CDB6-E465-4A41-B520-9DC0AC0600BC}"/>
                </a:ext>
              </a:extLst>
            </p:cNvPr>
            <p:cNvSpPr txBox="1"/>
            <p:nvPr/>
          </p:nvSpPr>
          <p:spPr>
            <a:xfrm>
              <a:off x="1065722" y="2874960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/>
                <a:t>Extensible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F696DB-EE80-40C9-9008-6142F73C1492}"/>
                </a:ext>
              </a:extLst>
            </p:cNvPr>
            <p:cNvSpPr txBox="1"/>
            <p:nvPr/>
          </p:nvSpPr>
          <p:spPr>
            <a:xfrm>
              <a:off x="1065722" y="3171177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>
                  <a:solidFill>
                    <a:srgbClr val="595959"/>
                  </a:solidFill>
                </a:rPr>
                <a:t>Explore and implement a wide range of community-built build, test, and deployment tasks, along with hundreds of extensions from Slack to </a:t>
              </a:r>
              <a:r>
                <a:rPr lang="en-GB" sz="1176" err="1">
                  <a:solidFill>
                    <a:srgbClr val="595959"/>
                  </a:solidFill>
                </a:rPr>
                <a:t>SonarCloud</a:t>
              </a:r>
              <a:r>
                <a:rPr lang="en-GB" sz="1176">
                  <a:solidFill>
                    <a:srgbClr val="595959"/>
                  </a:solidFill>
                </a:rPr>
                <a:t>. Support for YAML, reporting and more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BDC9036-025D-43F9-AA73-A88758865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8636" y="2973977"/>
              <a:ext cx="285750" cy="3429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6A84B-B8E4-4BA1-AC7D-E897B15A1499}"/>
              </a:ext>
            </a:extLst>
          </p:cNvPr>
          <p:cNvGrpSpPr/>
          <p:nvPr/>
        </p:nvGrpSpPr>
        <p:grpSpPr>
          <a:xfrm>
            <a:off x="436380" y="4662259"/>
            <a:ext cx="4505273" cy="1112468"/>
            <a:chOff x="445129" y="4755247"/>
            <a:chExt cx="4595613" cy="113477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969C80-65DA-4231-83DC-5638E0C213C6}"/>
                </a:ext>
              </a:extLst>
            </p:cNvPr>
            <p:cNvSpPr/>
            <p:nvPr/>
          </p:nvSpPr>
          <p:spPr bwMode="auto">
            <a:xfrm>
              <a:off x="445129" y="4791277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46C7CC-67CB-4D25-A20A-694A6E1F21D8}"/>
                </a:ext>
              </a:extLst>
            </p:cNvPr>
            <p:cNvSpPr txBox="1"/>
            <p:nvPr/>
          </p:nvSpPr>
          <p:spPr>
            <a:xfrm>
              <a:off x="1065722" y="4755247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/>
                <a:t>Containers and Kubernetes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FD4636-4259-4145-9391-F318DE7B8336}"/>
                </a:ext>
              </a:extLst>
            </p:cNvPr>
            <p:cNvSpPr txBox="1"/>
            <p:nvPr/>
          </p:nvSpPr>
          <p:spPr>
            <a:xfrm>
              <a:off x="1065722" y="5040831"/>
              <a:ext cx="3975020" cy="84919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 dirty="0">
                  <a:solidFill>
                    <a:srgbClr val="595959"/>
                  </a:solidFill>
                </a:rPr>
                <a:t>Easily build and push images to container registries like Docker Hub and Azure Container Registry. Deploy containers to individual hosts or Kubernetes.</a:t>
              </a:r>
              <a:endParaRPr lang="en-US" sz="1176" dirty="0">
                <a:solidFill>
                  <a:srgbClr val="595959"/>
                </a:solidFill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ABF23BC7-1AA2-4459-BE12-18A85FDC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1328" y="4890781"/>
              <a:ext cx="3429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490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lang="en-US" sz="2800" dirty="0">
                <a:solidFill>
                  <a:schemeClr val="accent4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Step 1: Join the Team!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13FC4-F211-4E04-BCBD-85118BA14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5" y="2613805"/>
            <a:ext cx="9657619" cy="370087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D306C8E-FCA3-40E4-B512-17357649601D}"/>
              </a:ext>
            </a:extLst>
          </p:cNvPr>
          <p:cNvSpPr/>
          <p:nvPr/>
        </p:nvSpPr>
        <p:spPr bwMode="auto">
          <a:xfrm rot="3323220">
            <a:off x="3710865" y="516770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C22143-EC51-4DCE-9024-AA3ACCC02B4B}"/>
              </a:ext>
            </a:extLst>
          </p:cNvPr>
          <p:cNvSpPr/>
          <p:nvPr/>
        </p:nvSpPr>
        <p:spPr bwMode="auto">
          <a:xfrm rot="3323220">
            <a:off x="10326209" y="425478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4CB6E-974D-4EB2-AB38-BE5D83286969}"/>
              </a:ext>
            </a:extLst>
          </p:cNvPr>
          <p:cNvSpPr txBox="1"/>
          <p:nvPr/>
        </p:nvSpPr>
        <p:spPr>
          <a:xfrm>
            <a:off x="4284185" y="465116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2F866-B4F3-44D6-913C-B31DB2D78A67}"/>
              </a:ext>
            </a:extLst>
          </p:cNvPr>
          <p:cNvSpPr txBox="1"/>
          <p:nvPr/>
        </p:nvSpPr>
        <p:spPr>
          <a:xfrm>
            <a:off x="10947656" y="3801705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000" b="1" dirty="0">
                <a:solidFill>
                  <a:srgbClr val="FF0000"/>
                </a:solidFill>
                <a:latin typeface="Arial Black" panose="020B0A04020102020204" pitchFamily="34" charset="0"/>
              </a:rPr>
              <a:t>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AC767-931B-443C-A971-9C9564EA0831}"/>
              </a:ext>
            </a:extLst>
          </p:cNvPr>
          <p:cNvSpPr txBox="1"/>
          <p:nvPr/>
        </p:nvSpPr>
        <p:spPr>
          <a:xfrm>
            <a:off x="8580532" y="5115527"/>
            <a:ext cx="208324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F0000"/>
                </a:solidFill>
              </a:rPr>
              <a:t>-- join code --</a:t>
            </a:r>
          </a:p>
        </p:txBody>
      </p:sp>
    </p:spTree>
    <p:extLst>
      <p:ext uri="{BB962C8B-B14F-4D97-AF65-F5344CB8AC3E}">
        <p14:creationId xmlns:p14="http://schemas.microsoft.com/office/powerpoint/2010/main" val="385702085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But I Don’t Work at a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Big Company With</a:t>
            </a:r>
          </a:p>
          <a:p>
            <a:r>
              <a:rPr lang="en-US" dirty="0">
                <a:solidFill>
                  <a:schemeClr val="tx1"/>
                </a:solidFill>
              </a:rPr>
              <a:t>Thousands of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ML Engineers!</a:t>
            </a:r>
          </a:p>
        </p:txBody>
      </p:sp>
    </p:spTree>
    <p:extLst>
      <p:ext uri="{BB962C8B-B14F-4D97-AF65-F5344CB8AC3E}">
        <p14:creationId xmlns:p14="http://schemas.microsoft.com/office/powerpoint/2010/main" val="449503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4642A7-D484-4026-96A5-B9E8BA02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Build Your Own </a:t>
            </a:r>
            <a:r>
              <a:rPr lang="en-US" err="1"/>
              <a:t>MLOps</a:t>
            </a:r>
            <a:r>
              <a:rPr lang="en-US"/>
              <a:t> Platform</a:t>
            </a:r>
          </a:p>
        </p:txBody>
      </p:sp>
      <p:pic>
        <p:nvPicPr>
          <p:cNvPr id="2050" name="Picture 2" descr="https://user-images.githubusercontent.com/5319646/37641015-10cb00f6-2c53-11e8-9195-65f2dbc60955.jpg">
            <a:extLst>
              <a:ext uri="{FF2B5EF4-FFF2-40B4-BE49-F238E27FC236}">
                <a16:creationId xmlns:a16="http://schemas.microsoft.com/office/drawing/2014/main" id="{20FD429F-5D61-4F93-A186-976BB160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54" y="1877117"/>
            <a:ext cx="1802772" cy="180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072AC-BBDC-4B52-8DF3-61430AB633A4}"/>
              </a:ext>
            </a:extLst>
          </p:cNvPr>
          <p:cNvSpPr txBox="1"/>
          <p:nvPr/>
        </p:nvSpPr>
        <p:spPr>
          <a:xfrm>
            <a:off x="7727047" y="6113298"/>
            <a:ext cx="438887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And many </a:t>
            </a:r>
            <a:r>
              <a:rPr lang="en-US" sz="2667" b="1" err="1">
                <a:latin typeface="Segoe UI" panose="020B0502040204020203" pitchFamily="34" charset="0"/>
                <a:cs typeface="Segoe UI" panose="020B0502040204020203" pitchFamily="34" charset="0"/>
              </a:rPr>
              <a:t>MANY</a:t>
            </a: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 more…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A11645-5413-432D-94D7-B05C9AEC91BA}"/>
              </a:ext>
            </a:extLst>
          </p:cNvPr>
          <p:cNvGrpSpPr/>
          <p:nvPr/>
        </p:nvGrpSpPr>
        <p:grpSpPr>
          <a:xfrm>
            <a:off x="3787403" y="1243811"/>
            <a:ext cx="3068095" cy="4282319"/>
            <a:chOff x="2840552" y="932858"/>
            <a:chExt cx="2301071" cy="3211739"/>
          </a:xfrm>
        </p:grpSpPr>
        <p:sp>
          <p:nvSpPr>
            <p:cNvPr id="7" name="Title 3074">
              <a:extLst>
                <a:ext uri="{FF2B5EF4-FFF2-40B4-BE49-F238E27FC236}">
                  <a16:creationId xmlns:a16="http://schemas.microsoft.com/office/drawing/2014/main" id="{45230E4F-670F-4919-9935-757F0BB76DB5}"/>
                </a:ext>
              </a:extLst>
            </p:cNvPr>
            <p:cNvSpPr txBox="1">
              <a:spLocks/>
            </p:cNvSpPr>
            <p:nvPr/>
          </p:nvSpPr>
          <p:spPr>
            <a:xfrm>
              <a:off x="2840552" y="2057465"/>
              <a:ext cx="473712" cy="45195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2800" b="1" i="0" u="none" strike="noStrike" cap="none">
                  <a:solidFill>
                    <a:srgbClr val="000000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6400"/>
                <a:t>+</a:t>
              </a:r>
            </a:p>
          </p:txBody>
        </p:sp>
        <p:pic>
          <p:nvPicPr>
            <p:cNvPr id="11" name="Picture 2" descr="Image result for github logo">
              <a:extLst>
                <a:ext uri="{FF2B5EF4-FFF2-40B4-BE49-F238E27FC236}">
                  <a16:creationId xmlns:a16="http://schemas.microsoft.com/office/drawing/2014/main" id="{51F7EAA6-361B-46F5-848C-3478E0598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149" y="932858"/>
              <a:ext cx="975568" cy="97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github logo">
              <a:extLst>
                <a:ext uri="{FF2B5EF4-FFF2-40B4-BE49-F238E27FC236}">
                  <a16:creationId xmlns:a16="http://schemas.microsoft.com/office/drawing/2014/main" id="{DBD7B942-FF51-4D85-A87F-D7C2D18CC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0351" y="1880086"/>
              <a:ext cx="1042366" cy="27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https://about.gitlab.com/images/press/logo/png/gitlab-logo-gray-stacked-rgb.png">
              <a:extLst>
                <a:ext uri="{FF2B5EF4-FFF2-40B4-BE49-F238E27FC236}">
                  <a16:creationId xmlns:a16="http://schemas.microsoft.com/office/drawing/2014/main" id="{0DC06067-AF04-41FE-A23F-31AE485C8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339" y="2211960"/>
              <a:ext cx="1620390" cy="1468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sign in the dark&#10;&#10;Description automatically generated">
              <a:extLst>
                <a:ext uri="{FF2B5EF4-FFF2-40B4-BE49-F238E27FC236}">
                  <a16:creationId xmlns:a16="http://schemas.microsoft.com/office/drawing/2014/main" id="{DBA528EB-4A77-48C1-9540-177246CF9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1444" y="3864931"/>
              <a:ext cx="1940179" cy="279666"/>
            </a:xfrm>
            <a:prstGeom prst="rect">
              <a:avLst/>
            </a:prstGeom>
          </p:spPr>
        </p:pic>
        <p:sp>
          <p:nvSpPr>
            <p:cNvPr id="20" name="AutoShape 30" descr="Bamboo logo">
              <a:extLst>
                <a:ext uri="{FF2B5EF4-FFF2-40B4-BE49-F238E27FC236}">
                  <a16:creationId xmlns:a16="http://schemas.microsoft.com/office/drawing/2014/main" id="{585C8BD6-4429-40E0-B50C-F0A2F88471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9600" y="241935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78CF50-A23A-47A7-BD18-26698F2FE3D0}"/>
              </a:ext>
            </a:extLst>
          </p:cNvPr>
          <p:cNvGrpSpPr/>
          <p:nvPr/>
        </p:nvGrpSpPr>
        <p:grpSpPr>
          <a:xfrm>
            <a:off x="6741978" y="1210255"/>
            <a:ext cx="5009775" cy="4750843"/>
            <a:chOff x="5056483" y="907691"/>
            <a:chExt cx="3757331" cy="3563132"/>
          </a:xfrm>
        </p:grpSpPr>
        <p:pic>
          <p:nvPicPr>
            <p:cNvPr id="2070" name="Picture 22" descr="Image result for gocd logo">
              <a:extLst>
                <a:ext uri="{FF2B5EF4-FFF2-40B4-BE49-F238E27FC236}">
                  <a16:creationId xmlns:a16="http://schemas.microsoft.com/office/drawing/2014/main" id="{BD226167-A686-412B-AB69-035A8F593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657" y="2054637"/>
              <a:ext cx="1425247" cy="142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itle 3074">
              <a:extLst>
                <a:ext uri="{FF2B5EF4-FFF2-40B4-BE49-F238E27FC236}">
                  <a16:creationId xmlns:a16="http://schemas.microsoft.com/office/drawing/2014/main" id="{53223281-5B07-4C0B-A4F8-97A0AF032594}"/>
                </a:ext>
              </a:extLst>
            </p:cNvPr>
            <p:cNvSpPr txBox="1">
              <a:spLocks/>
            </p:cNvSpPr>
            <p:nvPr/>
          </p:nvSpPr>
          <p:spPr>
            <a:xfrm>
              <a:off x="5056483" y="2057465"/>
              <a:ext cx="473712" cy="45195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2800" b="1" i="0" u="none" strike="noStrike" cap="none">
                  <a:solidFill>
                    <a:srgbClr val="000000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6400"/>
                <a:t>+</a:t>
              </a:r>
            </a:p>
          </p:txBody>
        </p:sp>
        <p:pic>
          <p:nvPicPr>
            <p:cNvPr id="2056" name="Picture 8" descr="https://wiki.jenkins.io/download/attachments/2916393/logo-title.png?version=1&amp;modificationDate=1302753947000&amp;api=v2">
              <a:extLst>
                <a:ext uri="{FF2B5EF4-FFF2-40B4-BE49-F238E27FC236}">
                  <a16:creationId xmlns:a16="http://schemas.microsoft.com/office/drawing/2014/main" id="{9A6A0FEF-13E9-4CF1-AC07-4C4E439C8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285" y="907691"/>
              <a:ext cx="2628744" cy="84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mage result for azure devops logo">
              <a:extLst>
                <a:ext uri="{FF2B5EF4-FFF2-40B4-BE49-F238E27FC236}">
                  <a16:creationId xmlns:a16="http://schemas.microsoft.com/office/drawing/2014/main" id="{97868976-6CA5-4BF2-B4F8-367F7381B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355" y="1800025"/>
              <a:ext cx="2474605" cy="45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Image result for circle CI logo">
              <a:extLst>
                <a:ext uri="{FF2B5EF4-FFF2-40B4-BE49-F238E27FC236}">
                  <a16:creationId xmlns:a16="http://schemas.microsoft.com/office/drawing/2014/main" id="{24015182-B6BC-433E-90B8-C2288AC12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355" y="3156111"/>
              <a:ext cx="2589434" cy="73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Image result for team city logo">
              <a:extLst>
                <a:ext uri="{FF2B5EF4-FFF2-40B4-BE49-F238E27FC236}">
                  <a16:creationId xmlns:a16="http://schemas.microsoft.com/office/drawing/2014/main" id="{4029F54A-CD18-47D0-AD22-4EC5DB1C5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0168" y="2302534"/>
              <a:ext cx="865338" cy="86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34" descr="Image result for bamboo logo ci cd">
              <a:extLst>
                <a:ext uri="{FF2B5EF4-FFF2-40B4-BE49-F238E27FC236}">
                  <a16:creationId xmlns:a16="http://schemas.microsoft.com/office/drawing/2014/main" id="{7AA7974C-4C3C-4736-9EA1-80C6B41BE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958" y="3948793"/>
              <a:ext cx="2895856" cy="522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azure machine learning logo">
            <a:extLst>
              <a:ext uri="{FF2B5EF4-FFF2-40B4-BE49-F238E27FC236}">
                <a16:creationId xmlns:a16="http://schemas.microsoft.com/office/drawing/2014/main" id="{96720FB9-4CBD-4378-BC5F-26C90AF2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" y="3902060"/>
            <a:ext cx="4376497" cy="136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15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8027-27DF-4C2B-97E0-864BEBCE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 + Azure ML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7944D-429E-4EF4-B481-9F2091EA0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424" y="2245368"/>
            <a:ext cx="2962339" cy="153888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Trigger release pipelines on model registration</a:t>
            </a:r>
          </a:p>
          <a:p>
            <a:pPr marL="0" lvl="0" indent="0" defTabSz="914400">
              <a:spcBef>
                <a:spcPts val="0"/>
              </a:spcBef>
              <a:buSzTx/>
              <a:buNone/>
            </a:pP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Use </a:t>
            </a:r>
            <a:r>
              <a:rPr lang="en-US" sz="2000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Azure DevOps + Azure ML CLI </a:t>
            </a: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to manage E2E release flow</a:t>
            </a:r>
          </a:p>
          <a:p>
            <a:pPr marL="0" lvl="0" indent="0" defTabSz="914400">
              <a:spcBef>
                <a:spcPts val="0"/>
              </a:spcBef>
              <a:buSzTx/>
              <a:buNone/>
            </a:pP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Leverage Azure DevOps approvals for controlling application rollout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E50C2-D7DC-419B-B392-F7A7B54FB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62" y="1472640"/>
            <a:ext cx="8328338" cy="4928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8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B116A-EA73-4305-8A45-6A4679C3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Class Model Training Tasks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AFCCA-F4CA-49FF-AC58-6119E3C72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6339523" cy="536008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CI pipeline captures: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sandbox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unit tests and code quality checks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Attach to compute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training pipeline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Evaluate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Register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703FD-1023-47A8-B6C9-D77DFB31C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98"/>
          <a:stretch/>
        </p:blipFill>
        <p:spPr>
          <a:xfrm>
            <a:off x="7482910" y="399400"/>
            <a:ext cx="4442612" cy="60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47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B116A-EA73-4305-8A45-6A4679C3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Gating and Provisioning on Validation &amp; Profiling</a:t>
            </a:r>
          </a:p>
        </p:txBody>
      </p:sp>
      <p:sp>
        <p:nvSpPr>
          <p:cNvPr id="6" name="AutoShape 2" descr="https://us-api.asm.skype.com/v1/objects/0-cus-d5-98ce071b3d9bd9cbd30f551f4f61aef1/views/imgo">
            <a:extLst>
              <a:ext uri="{FF2B5EF4-FFF2-40B4-BE49-F238E27FC236}">
                <a16:creationId xmlns:a16="http://schemas.microsoft.com/office/drawing/2014/main" id="{40AC90A7-6B33-478F-8CED-781C226560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3692" y="1626226"/>
            <a:ext cx="7620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s://us-api.asm.skype.com/v1/objects/0-cus-d5-98ce071b3d9bd9cbd30f551f4f61aef1/views/imgpsh_mobile_save">
            <a:extLst>
              <a:ext uri="{FF2B5EF4-FFF2-40B4-BE49-F238E27FC236}">
                <a16:creationId xmlns:a16="http://schemas.microsoft.com/office/drawing/2014/main" id="{052ABFEE-F9B2-4C36-92BB-0B0B2101F4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263" y="376238"/>
            <a:ext cx="11801475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4B9A767-FE7A-493A-90E5-2CE5F0FCB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3"/>
          <a:stretch/>
        </p:blipFill>
        <p:spPr>
          <a:xfrm>
            <a:off x="704335" y="1288424"/>
            <a:ext cx="10826966" cy="495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441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B116A-EA73-4305-8A45-6A4679C3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Deployment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AFCCA-F4CA-49FF-AC58-6119E3C72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221240"/>
            <a:ext cx="5015064" cy="536008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CD pipeline captures: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Package model into container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Validate and profile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Deploy model to DevTest (ACI)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all is well, proceed to rollout to AKS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is done via the CLI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66361-9513-4E52-BB29-C7E26F67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930" y="720930"/>
            <a:ext cx="6188075" cy="2062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6A47D-2553-4B24-9037-FDB3D247F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930" y="3012661"/>
            <a:ext cx="3691186" cy="2674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A9DFB-1993-45BB-86F1-797EE950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945" y="3012661"/>
            <a:ext cx="2074488" cy="1642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49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6">
            <a:extLst>
              <a:ext uri="{FF2B5EF4-FFF2-40B4-BE49-F238E27FC236}">
                <a16:creationId xmlns:a16="http://schemas.microsoft.com/office/drawing/2014/main" id="{2CD05ED2-1071-4A65-9B8F-D083170C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MLOps</a:t>
            </a:r>
            <a:r>
              <a:rPr lang="en-US" dirty="0"/>
              <a:t> Framework on Azure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0EFE186-0EB4-4928-8EF6-F8932385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4" y="1490079"/>
            <a:ext cx="11336039" cy="39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209">
            <a:extLst>
              <a:ext uri="{FF2B5EF4-FFF2-40B4-BE49-F238E27FC236}">
                <a16:creationId xmlns:a16="http://schemas.microsoft.com/office/drawing/2014/main" id="{78C91883-5A49-476D-B836-CFA4A1047D15}"/>
              </a:ext>
            </a:extLst>
          </p:cNvPr>
          <p:cNvSpPr/>
          <p:nvPr/>
        </p:nvSpPr>
        <p:spPr bwMode="auto">
          <a:xfrm>
            <a:off x="2040310" y="3323531"/>
            <a:ext cx="4413510" cy="3453700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Experimentation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8186721-4D4C-4AFB-9BF6-FFFD4D25CB52}"/>
              </a:ext>
            </a:extLst>
          </p:cNvPr>
          <p:cNvSpPr/>
          <p:nvPr/>
        </p:nvSpPr>
        <p:spPr bwMode="auto">
          <a:xfrm>
            <a:off x="2040310" y="1160097"/>
            <a:ext cx="4586150" cy="1957639"/>
          </a:xfrm>
          <a:prstGeom prst="rect">
            <a:avLst/>
          </a:prstGeom>
          <a:solidFill>
            <a:srgbClr val="C3E5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Continuous Integration and Delivery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44F174-F6E4-4903-9601-BB36AD72199F}"/>
              </a:ext>
            </a:extLst>
          </p:cNvPr>
          <p:cNvSpPr/>
          <p:nvPr/>
        </p:nvSpPr>
        <p:spPr bwMode="auto">
          <a:xfrm flipH="1">
            <a:off x="7045258" y="2685220"/>
            <a:ext cx="4043351" cy="2093054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3E59A-4510-439F-BD3A-E1B16ABE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Azure ML Ops</a:t>
            </a:r>
          </a:p>
        </p:txBody>
      </p:sp>
      <p:sp>
        <p:nvSpPr>
          <p:cNvPr id="8" name="boy" title="Icon of a man">
            <a:extLst>
              <a:ext uri="{FF2B5EF4-FFF2-40B4-BE49-F238E27FC236}">
                <a16:creationId xmlns:a16="http://schemas.microsoft.com/office/drawing/2014/main" id="{11CEDC7A-583F-492F-8728-F31ADFB689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489" y="4565113"/>
            <a:ext cx="451873" cy="588151"/>
          </a:xfrm>
          <a:custGeom>
            <a:avLst/>
            <a:gdLst>
              <a:gd name="T0" fmla="*/ 27 w 261"/>
              <a:gd name="T1" fmla="*/ 104 h 339"/>
              <a:gd name="T2" fmla="*/ 131 w 261"/>
              <a:gd name="T3" fmla="*/ 0 h 339"/>
              <a:gd name="T4" fmla="*/ 235 w 261"/>
              <a:gd name="T5" fmla="*/ 104 h 339"/>
              <a:gd name="T6" fmla="*/ 131 w 261"/>
              <a:gd name="T7" fmla="*/ 208 h 339"/>
              <a:gd name="T8" fmla="*/ 27 w 261"/>
              <a:gd name="T9" fmla="*/ 104 h 339"/>
              <a:gd name="T10" fmla="*/ 261 w 261"/>
              <a:gd name="T11" fmla="*/ 339 h 339"/>
              <a:gd name="T12" fmla="*/ 131 w 261"/>
              <a:gd name="T13" fmla="*/ 208 h 339"/>
              <a:gd name="T14" fmla="*/ 0 w 261"/>
              <a:gd name="T15" fmla="*/ 339 h 339"/>
              <a:gd name="T16" fmla="*/ 74 w 261"/>
              <a:gd name="T17" fmla="*/ 221 h 339"/>
              <a:gd name="T18" fmla="*/ 131 w 261"/>
              <a:gd name="T19" fmla="*/ 274 h 339"/>
              <a:gd name="T20" fmla="*/ 187 w 261"/>
              <a:gd name="T21" fmla="*/ 22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1" h="339">
                <a:moveTo>
                  <a:pt x="27" y="104"/>
                </a:moveTo>
                <a:cubicBezTo>
                  <a:pt x="27" y="47"/>
                  <a:pt x="73" y="0"/>
                  <a:pt x="131" y="0"/>
                </a:cubicBezTo>
                <a:cubicBezTo>
                  <a:pt x="188" y="0"/>
                  <a:pt x="235" y="47"/>
                  <a:pt x="235" y="104"/>
                </a:cubicBezTo>
                <a:cubicBezTo>
                  <a:pt x="235" y="162"/>
                  <a:pt x="188" y="208"/>
                  <a:pt x="131" y="208"/>
                </a:cubicBezTo>
                <a:cubicBezTo>
                  <a:pt x="73" y="208"/>
                  <a:pt x="27" y="162"/>
                  <a:pt x="27" y="104"/>
                </a:cubicBezTo>
                <a:close/>
                <a:moveTo>
                  <a:pt x="261" y="339"/>
                </a:moveTo>
                <a:cubicBezTo>
                  <a:pt x="261" y="267"/>
                  <a:pt x="203" y="208"/>
                  <a:pt x="131" y="208"/>
                </a:cubicBezTo>
                <a:cubicBezTo>
                  <a:pt x="59" y="208"/>
                  <a:pt x="0" y="267"/>
                  <a:pt x="0" y="339"/>
                </a:cubicBezTo>
                <a:moveTo>
                  <a:pt x="74" y="221"/>
                </a:moveTo>
                <a:cubicBezTo>
                  <a:pt x="131" y="274"/>
                  <a:pt x="131" y="274"/>
                  <a:pt x="131" y="274"/>
                </a:cubicBezTo>
                <a:cubicBezTo>
                  <a:pt x="187" y="221"/>
                  <a:pt x="187" y="221"/>
                  <a:pt x="187" y="221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41EB7-04A3-48BE-B414-20666B2368FF}"/>
              </a:ext>
            </a:extLst>
          </p:cNvPr>
          <p:cNvSpPr txBox="1"/>
          <p:nvPr/>
        </p:nvSpPr>
        <p:spPr>
          <a:xfrm>
            <a:off x="309305" y="3896683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Scientist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F076C380-E5BD-4423-8584-0CBD35127D5D}"/>
              </a:ext>
            </a:extLst>
          </p:cNvPr>
          <p:cNvSpPr/>
          <p:nvPr/>
        </p:nvSpPr>
        <p:spPr bwMode="auto">
          <a:xfrm>
            <a:off x="2152560" y="5760534"/>
            <a:ext cx="4211278" cy="91172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816B5-0C83-4009-8C4E-5CC677817CD3}"/>
              </a:ext>
            </a:extLst>
          </p:cNvPr>
          <p:cNvSpPr txBox="1"/>
          <p:nvPr/>
        </p:nvSpPr>
        <p:spPr>
          <a:xfrm>
            <a:off x="10951565" y="4158327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</a:p>
        </p:txBody>
      </p:sp>
      <p:sp>
        <p:nvSpPr>
          <p:cNvPr id="12" name="people_12" title="Icon of three people">
            <a:extLst>
              <a:ext uri="{FF2B5EF4-FFF2-40B4-BE49-F238E27FC236}">
                <a16:creationId xmlns:a16="http://schemas.microsoft.com/office/drawing/2014/main" id="{AA66C831-39D4-4582-8A8A-E6B529C0984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312285" y="3657579"/>
            <a:ext cx="428704" cy="365760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EA773D-A718-4B7E-830C-9687A50D75B0}"/>
              </a:ext>
            </a:extLst>
          </p:cNvPr>
          <p:cNvSpPr/>
          <p:nvPr/>
        </p:nvSpPr>
        <p:spPr bwMode="auto">
          <a:xfrm>
            <a:off x="2167737" y="4413740"/>
            <a:ext cx="4166234" cy="125806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AA497-6BDA-4715-92CE-52AF6D7FB8C2}"/>
              </a:ext>
            </a:extLst>
          </p:cNvPr>
          <p:cNvSpPr txBox="1"/>
          <p:nvPr/>
        </p:nvSpPr>
        <p:spPr>
          <a:xfrm>
            <a:off x="2248928" y="4472780"/>
            <a:ext cx="119289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Compute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E9BEE2C-4084-473F-BC5F-19D8E2CF80D0}"/>
              </a:ext>
            </a:extLst>
          </p:cNvPr>
          <p:cNvCxnSpPr>
            <a:cxnSpLocks/>
            <a:stCxn id="103" idx="1"/>
            <a:endCxn id="195" idx="1"/>
          </p:cNvCxnSpPr>
          <p:nvPr/>
        </p:nvCxnSpPr>
        <p:spPr>
          <a:xfrm rot="10800000" flipH="1">
            <a:off x="333002" y="1779140"/>
            <a:ext cx="1858337" cy="3127067"/>
          </a:xfrm>
          <a:prstGeom prst="bentConnector3">
            <a:avLst>
              <a:gd name="adj1" fmla="val -12301"/>
            </a:avLst>
          </a:prstGeom>
          <a:ln>
            <a:solidFill>
              <a:schemeClr val="tx1">
                <a:lumMod val="25000"/>
                <a:lumOff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0B6B7F0-266C-4FCA-94E2-B9279AACBAA5}"/>
              </a:ext>
            </a:extLst>
          </p:cNvPr>
          <p:cNvSpPr txBox="1"/>
          <p:nvPr/>
        </p:nvSpPr>
        <p:spPr>
          <a:xfrm>
            <a:off x="7145578" y="2785582"/>
            <a:ext cx="183322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Serving</a:t>
            </a:r>
            <a:endParaRPr kumimoji="0" lang="nl-NL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CB9E54-4737-4A9A-8853-D3BD3C706BFF}"/>
              </a:ext>
            </a:extLst>
          </p:cNvPr>
          <p:cNvSpPr/>
          <p:nvPr/>
        </p:nvSpPr>
        <p:spPr bwMode="auto">
          <a:xfrm>
            <a:off x="2059593" y="5763994"/>
            <a:ext cx="3941155" cy="10132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Storage</a:t>
            </a:r>
          </a:p>
        </p:txBody>
      </p:sp>
      <p:pic>
        <p:nvPicPr>
          <p:cNvPr id="76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A593590D-81D8-4C49-9AD9-7E10F379C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366451" y="3455520"/>
            <a:ext cx="328502" cy="3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C129C9A-83BE-4EF2-A937-C70FF733D34F}"/>
              </a:ext>
            </a:extLst>
          </p:cNvPr>
          <p:cNvSpPr txBox="1"/>
          <p:nvPr/>
        </p:nvSpPr>
        <p:spPr>
          <a:xfrm>
            <a:off x="65226" y="1866132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Integrate</a:t>
            </a: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C0B78F5F-A144-4D66-BCA0-C6FF9693F4E2}"/>
              </a:ext>
            </a:extLst>
          </p:cNvPr>
          <p:cNvSpPr/>
          <p:nvPr/>
        </p:nvSpPr>
        <p:spPr bwMode="auto">
          <a:xfrm rot="16200000">
            <a:off x="4280315" y="183418"/>
            <a:ext cx="376385" cy="3355000"/>
          </a:xfrm>
          <a:prstGeom prst="can">
            <a:avLst/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Build Model (app)  (testing + validation)</a:t>
            </a:r>
          </a:p>
        </p:txBody>
      </p:sp>
      <p:sp>
        <p:nvSpPr>
          <p:cNvPr id="101" name="boy" title="Icon of a man">
            <a:extLst>
              <a:ext uri="{FF2B5EF4-FFF2-40B4-BE49-F238E27FC236}">
                <a16:creationId xmlns:a16="http://schemas.microsoft.com/office/drawing/2014/main" id="{E81FB6FE-3A53-4937-B49C-DF6D54288E6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969" y="3242567"/>
            <a:ext cx="451873" cy="588151"/>
          </a:xfrm>
          <a:custGeom>
            <a:avLst/>
            <a:gdLst>
              <a:gd name="T0" fmla="*/ 27 w 261"/>
              <a:gd name="T1" fmla="*/ 104 h 339"/>
              <a:gd name="T2" fmla="*/ 131 w 261"/>
              <a:gd name="T3" fmla="*/ 0 h 339"/>
              <a:gd name="T4" fmla="*/ 235 w 261"/>
              <a:gd name="T5" fmla="*/ 104 h 339"/>
              <a:gd name="T6" fmla="*/ 131 w 261"/>
              <a:gd name="T7" fmla="*/ 208 h 339"/>
              <a:gd name="T8" fmla="*/ 27 w 261"/>
              <a:gd name="T9" fmla="*/ 104 h 339"/>
              <a:gd name="T10" fmla="*/ 261 w 261"/>
              <a:gd name="T11" fmla="*/ 339 h 339"/>
              <a:gd name="T12" fmla="*/ 131 w 261"/>
              <a:gd name="T13" fmla="*/ 208 h 339"/>
              <a:gd name="T14" fmla="*/ 0 w 261"/>
              <a:gd name="T15" fmla="*/ 339 h 339"/>
              <a:gd name="T16" fmla="*/ 74 w 261"/>
              <a:gd name="T17" fmla="*/ 221 h 339"/>
              <a:gd name="T18" fmla="*/ 131 w 261"/>
              <a:gd name="T19" fmla="*/ 274 h 339"/>
              <a:gd name="T20" fmla="*/ 187 w 261"/>
              <a:gd name="T21" fmla="*/ 22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1" h="339">
                <a:moveTo>
                  <a:pt x="27" y="104"/>
                </a:moveTo>
                <a:cubicBezTo>
                  <a:pt x="27" y="47"/>
                  <a:pt x="73" y="0"/>
                  <a:pt x="131" y="0"/>
                </a:cubicBezTo>
                <a:cubicBezTo>
                  <a:pt x="188" y="0"/>
                  <a:pt x="235" y="47"/>
                  <a:pt x="235" y="104"/>
                </a:cubicBezTo>
                <a:cubicBezTo>
                  <a:pt x="235" y="162"/>
                  <a:pt x="188" y="208"/>
                  <a:pt x="131" y="208"/>
                </a:cubicBezTo>
                <a:cubicBezTo>
                  <a:pt x="73" y="208"/>
                  <a:pt x="27" y="162"/>
                  <a:pt x="27" y="104"/>
                </a:cubicBezTo>
                <a:close/>
                <a:moveTo>
                  <a:pt x="261" y="339"/>
                </a:moveTo>
                <a:cubicBezTo>
                  <a:pt x="261" y="267"/>
                  <a:pt x="203" y="208"/>
                  <a:pt x="131" y="208"/>
                </a:cubicBezTo>
                <a:cubicBezTo>
                  <a:pt x="59" y="208"/>
                  <a:pt x="0" y="267"/>
                  <a:pt x="0" y="339"/>
                </a:cubicBezTo>
                <a:moveTo>
                  <a:pt x="74" y="221"/>
                </a:moveTo>
                <a:cubicBezTo>
                  <a:pt x="131" y="274"/>
                  <a:pt x="131" y="274"/>
                  <a:pt x="131" y="274"/>
                </a:cubicBezTo>
                <a:cubicBezTo>
                  <a:pt x="187" y="221"/>
                  <a:pt x="187" y="221"/>
                  <a:pt x="187" y="221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0AA809D-8056-460F-9AB8-F9E8EC593178}"/>
              </a:ext>
            </a:extLst>
          </p:cNvPr>
          <p:cNvSpPr txBox="1"/>
          <p:nvPr/>
        </p:nvSpPr>
        <p:spPr>
          <a:xfrm>
            <a:off x="309305" y="5211474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Engineer</a:t>
            </a:r>
          </a:p>
        </p:txBody>
      </p:sp>
      <p:pic>
        <p:nvPicPr>
          <p:cNvPr id="103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484AAC98-AC68-4B0E-B3DB-466BA4C7E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333003" y="4749443"/>
            <a:ext cx="328502" cy="3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E273783-044C-41D8-9776-8CF4A6D62A6D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>
            <a:off x="1021348" y="4745549"/>
            <a:ext cx="1146389" cy="2972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635D1A-78A3-45DB-93F2-48BC55968114}"/>
              </a:ext>
            </a:extLst>
          </p:cNvPr>
          <p:cNvSpPr txBox="1"/>
          <p:nvPr/>
        </p:nvSpPr>
        <p:spPr>
          <a:xfrm>
            <a:off x="948825" y="5693478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Deploy (IaC)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82F4CDB-D809-4A1E-9142-2D86D2FEA26C}"/>
              </a:ext>
            </a:extLst>
          </p:cNvPr>
          <p:cNvCxnSpPr>
            <a:cxnSpLocks/>
            <a:stCxn id="8" idx="2"/>
            <a:endCxn id="74" idx="1"/>
          </p:cNvCxnSpPr>
          <p:nvPr/>
        </p:nvCxnSpPr>
        <p:spPr>
          <a:xfrm>
            <a:off x="1021348" y="4745549"/>
            <a:ext cx="1038245" cy="1525064"/>
          </a:xfrm>
          <a:prstGeom prst="bentConnector3">
            <a:avLst>
              <a:gd name="adj1" fmla="val 55592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49">
            <a:extLst>
              <a:ext uri="{FF2B5EF4-FFF2-40B4-BE49-F238E27FC236}">
                <a16:creationId xmlns:a16="http://schemas.microsoft.com/office/drawing/2014/main" id="{89BB49C7-8989-4E31-915A-F7B66B869E86}"/>
              </a:ext>
            </a:extLst>
          </p:cNvPr>
          <p:cNvCxnSpPr>
            <a:cxnSpLocks/>
            <a:stCxn id="76" idx="1"/>
            <a:endCxn id="195" idx="1"/>
          </p:cNvCxnSpPr>
          <p:nvPr/>
        </p:nvCxnSpPr>
        <p:spPr>
          <a:xfrm rot="10800000" flipH="1">
            <a:off x="366450" y="1779139"/>
            <a:ext cx="1824889" cy="1833144"/>
          </a:xfrm>
          <a:prstGeom prst="bentConnector3">
            <a:avLst>
              <a:gd name="adj1" fmla="val -13701"/>
            </a:avLst>
          </a:prstGeom>
          <a:ln>
            <a:solidFill>
              <a:schemeClr val="tx1">
                <a:lumMod val="25000"/>
                <a:lumOff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2FA189C-1341-4F12-A2D7-82F82CB2CC04}"/>
              </a:ext>
            </a:extLst>
          </p:cNvPr>
          <p:cNvSpPr/>
          <p:nvPr/>
        </p:nvSpPr>
        <p:spPr bwMode="auto">
          <a:xfrm>
            <a:off x="7032975" y="1156392"/>
            <a:ext cx="4064340" cy="1400001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Management &amp; </a:t>
            </a:r>
            <a:r>
              <a:rPr kumimoji="0" lang="nl-NL" sz="12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Orchestration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95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447BD2F4-2E05-4FFC-BC88-6C7366205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2191340" y="1622376"/>
            <a:ext cx="328502" cy="3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Cylinder 205">
            <a:extLst>
              <a:ext uri="{FF2B5EF4-FFF2-40B4-BE49-F238E27FC236}">
                <a16:creationId xmlns:a16="http://schemas.microsoft.com/office/drawing/2014/main" id="{D711E015-B34B-4D3F-B38F-C15AB64B45BF}"/>
              </a:ext>
            </a:extLst>
          </p:cNvPr>
          <p:cNvSpPr/>
          <p:nvPr/>
        </p:nvSpPr>
        <p:spPr bwMode="auto">
          <a:xfrm rot="16200000">
            <a:off x="4280316" y="1106528"/>
            <a:ext cx="376385" cy="3355000"/>
          </a:xfrm>
          <a:prstGeom prst="can">
            <a:avLst/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 Resources</a:t>
            </a:r>
          </a:p>
        </p:txBody>
      </p:sp>
      <p:sp>
        <p:nvSpPr>
          <p:cNvPr id="207" name="Cylinder 206">
            <a:extLst>
              <a:ext uri="{FF2B5EF4-FFF2-40B4-BE49-F238E27FC236}">
                <a16:creationId xmlns:a16="http://schemas.microsoft.com/office/drawing/2014/main" id="{55BC9D4C-039B-4967-9CB6-4501C2A17AD7}"/>
              </a:ext>
            </a:extLst>
          </p:cNvPr>
          <p:cNvSpPr/>
          <p:nvPr/>
        </p:nvSpPr>
        <p:spPr bwMode="auto">
          <a:xfrm rot="16200000">
            <a:off x="4278102" y="645285"/>
            <a:ext cx="376385" cy="3355000"/>
          </a:xfrm>
          <a:prstGeom prst="can">
            <a:avLst/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 Model (app)</a:t>
            </a:r>
          </a:p>
        </p:txBody>
      </p:sp>
      <p:cxnSp>
        <p:nvCxnSpPr>
          <p:cNvPr id="214" name="Straight Arrow Connector 104">
            <a:extLst>
              <a:ext uri="{FF2B5EF4-FFF2-40B4-BE49-F238E27FC236}">
                <a16:creationId xmlns:a16="http://schemas.microsoft.com/office/drawing/2014/main" id="{6E7D9118-B4C1-4CF9-96F6-7AE36C41C662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1028828" y="3423003"/>
            <a:ext cx="1011482" cy="4029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E7B57AB-E9A6-4902-B8D3-F5DAF2708997}"/>
              </a:ext>
            </a:extLst>
          </p:cNvPr>
          <p:cNvSpPr/>
          <p:nvPr/>
        </p:nvSpPr>
        <p:spPr bwMode="auto">
          <a:xfrm flipH="1">
            <a:off x="7053964" y="4948331"/>
            <a:ext cx="4043351" cy="1828901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Logging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&amp; Monitoring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5C9D0A1-796A-4C55-A80A-1ADF55BBA350}"/>
              </a:ext>
            </a:extLst>
          </p:cNvPr>
          <p:cNvSpPr/>
          <p:nvPr/>
        </p:nvSpPr>
        <p:spPr bwMode="auto">
          <a:xfrm>
            <a:off x="7122870" y="3078037"/>
            <a:ext cx="2964559" cy="72758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Real-Time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Azure </a:t>
            </a:r>
            <a:r>
              <a:rPr kumimoji="0" lang="nl-NL" sz="11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Kubernetes</a:t>
            </a: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Service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5E179708-37FD-42C4-8C81-AAFF83BBABD4}"/>
              </a:ext>
            </a:extLst>
          </p:cNvPr>
          <p:cNvCxnSpPr>
            <a:cxnSpLocks/>
          </p:cNvCxnSpPr>
          <p:nvPr/>
        </p:nvCxnSpPr>
        <p:spPr>
          <a:xfrm flipH="1">
            <a:off x="6492517" y="6012566"/>
            <a:ext cx="53694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>
            <a:extLst>
              <a:ext uri="{FF2B5EF4-FFF2-40B4-BE49-F238E27FC236}">
                <a16:creationId xmlns:a16="http://schemas.microsoft.com/office/drawing/2014/main" id="{C8262075-A238-4A0B-A260-2995385D8E59}"/>
              </a:ext>
            </a:extLst>
          </p:cNvPr>
          <p:cNvSpPr/>
          <p:nvPr/>
        </p:nvSpPr>
        <p:spPr bwMode="auto">
          <a:xfrm>
            <a:off x="7176596" y="6277756"/>
            <a:ext cx="3792039" cy="4076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Application Performance Monitoring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1EF7A6B-3322-4338-80A5-2095D066438B}"/>
              </a:ext>
            </a:extLst>
          </p:cNvPr>
          <p:cNvSpPr/>
          <p:nvPr/>
        </p:nvSpPr>
        <p:spPr bwMode="auto">
          <a:xfrm>
            <a:off x="3529574" y="3732777"/>
            <a:ext cx="2804395" cy="59653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Azure ML </a:t>
            </a:r>
            <a:r>
              <a:rPr kumimoji="0" lang="nl-NL" sz="11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Experiments</a:t>
            </a:r>
            <a:endParaRPr kumimoji="0" lang="nl-NL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60E933D-05A0-4A73-A401-D431B4C1BF91}"/>
              </a:ext>
            </a:extLst>
          </p:cNvPr>
          <p:cNvSpPr/>
          <p:nvPr/>
        </p:nvSpPr>
        <p:spPr bwMode="auto">
          <a:xfrm>
            <a:off x="2167736" y="3727234"/>
            <a:ext cx="1274088" cy="59308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Docker + Conda Env.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FB266EC9-D3D7-495B-9CF5-4BEA6D5CE876}"/>
              </a:ext>
            </a:extLst>
          </p:cNvPr>
          <p:cNvSpPr/>
          <p:nvPr/>
        </p:nvSpPr>
        <p:spPr bwMode="auto">
          <a:xfrm>
            <a:off x="7185427" y="5330406"/>
            <a:ext cx="3792039" cy="4076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Model / Data Monitoring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DE35084-D90B-4600-A866-7EA845A26209}"/>
              </a:ext>
            </a:extLst>
          </p:cNvPr>
          <p:cNvSpPr/>
          <p:nvPr/>
        </p:nvSpPr>
        <p:spPr bwMode="auto">
          <a:xfrm>
            <a:off x="7122870" y="3895850"/>
            <a:ext cx="2964559" cy="8020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Batch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Azure ML Pipelines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83AC2C9B-3CA8-43C1-9ED1-E795501011B7}"/>
              </a:ext>
            </a:extLst>
          </p:cNvPr>
          <p:cNvSpPr/>
          <p:nvPr/>
        </p:nvSpPr>
        <p:spPr bwMode="auto">
          <a:xfrm>
            <a:off x="7177399" y="5808735"/>
            <a:ext cx="3792039" cy="4076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Data Collection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2DB74D2A-E152-4E54-94DD-8FE2F7DB320E}"/>
              </a:ext>
            </a:extLst>
          </p:cNvPr>
          <p:cNvCxnSpPr>
            <a:cxnSpLocks/>
          </p:cNvCxnSpPr>
          <p:nvPr/>
        </p:nvCxnSpPr>
        <p:spPr>
          <a:xfrm flipV="1">
            <a:off x="4304360" y="3050075"/>
            <a:ext cx="0" cy="31406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AE19B3B6-4AF2-4A6F-A6BA-93462AD7120B}"/>
              </a:ext>
            </a:extLst>
          </p:cNvPr>
          <p:cNvCxnSpPr>
            <a:cxnSpLocks/>
            <a:stCxn id="243" idx="1"/>
            <a:endCxn id="210" idx="3"/>
          </p:cNvCxnSpPr>
          <p:nvPr/>
        </p:nvCxnSpPr>
        <p:spPr>
          <a:xfrm rot="10800000">
            <a:off x="6453821" y="5050382"/>
            <a:ext cx="731607" cy="4838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49">
            <a:extLst>
              <a:ext uri="{FF2B5EF4-FFF2-40B4-BE49-F238E27FC236}">
                <a16:creationId xmlns:a16="http://schemas.microsoft.com/office/drawing/2014/main" id="{FACC5604-40D0-4B58-83C5-5EB1CC88393E}"/>
              </a:ext>
            </a:extLst>
          </p:cNvPr>
          <p:cNvCxnSpPr>
            <a:cxnSpLocks/>
            <a:stCxn id="228" idx="3"/>
            <a:endCxn id="63" idx="3"/>
          </p:cNvCxnSpPr>
          <p:nvPr/>
        </p:nvCxnSpPr>
        <p:spPr>
          <a:xfrm flipV="1">
            <a:off x="6333969" y="3731747"/>
            <a:ext cx="711289" cy="299296"/>
          </a:xfrm>
          <a:prstGeom prst="bentConnector3">
            <a:avLst>
              <a:gd name="adj1" fmla="val 55102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49">
            <a:extLst>
              <a:ext uri="{FF2B5EF4-FFF2-40B4-BE49-F238E27FC236}">
                <a16:creationId xmlns:a16="http://schemas.microsoft.com/office/drawing/2014/main" id="{66367BF8-AF79-48F2-8042-933A5C3F09ED}"/>
              </a:ext>
            </a:extLst>
          </p:cNvPr>
          <p:cNvCxnSpPr>
            <a:cxnSpLocks/>
            <a:stCxn id="228" idx="3"/>
            <a:endCxn id="170" idx="1"/>
          </p:cNvCxnSpPr>
          <p:nvPr/>
        </p:nvCxnSpPr>
        <p:spPr>
          <a:xfrm flipV="1">
            <a:off x="6333969" y="1856393"/>
            <a:ext cx="699006" cy="2174650"/>
          </a:xfrm>
          <a:prstGeom prst="bentConnector3">
            <a:avLst>
              <a:gd name="adj1" fmla="val 5622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B225BB5A-38F8-425F-A4C9-2C5FAFBE5646}"/>
              </a:ext>
            </a:extLst>
          </p:cNvPr>
          <p:cNvSpPr txBox="1"/>
          <p:nvPr/>
        </p:nvSpPr>
        <p:spPr>
          <a:xfrm>
            <a:off x="6259910" y="5170676"/>
            <a:ext cx="75431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Retrain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C4FFECB-0F84-4008-8F19-BCB2C927D050}"/>
              </a:ext>
            </a:extLst>
          </p:cNvPr>
          <p:cNvSpPr txBox="1"/>
          <p:nvPr/>
        </p:nvSpPr>
        <p:spPr>
          <a:xfrm>
            <a:off x="6238139" y="3322103"/>
            <a:ext cx="7543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Register &amp; Deploy</a:t>
            </a:r>
          </a:p>
        </p:txBody>
      </p:sp>
      <p:cxnSp>
        <p:nvCxnSpPr>
          <p:cNvPr id="290" name="Straight Arrow Connector 104">
            <a:extLst>
              <a:ext uri="{FF2B5EF4-FFF2-40B4-BE49-F238E27FC236}">
                <a16:creationId xmlns:a16="http://schemas.microsoft.com/office/drawing/2014/main" id="{406225F6-6C0A-45E1-AED0-69A673591B67}"/>
              </a:ext>
            </a:extLst>
          </p:cNvPr>
          <p:cNvCxnSpPr>
            <a:cxnSpLocks/>
            <a:stCxn id="51" idx="3"/>
            <a:endCxn id="12" idx="15"/>
          </p:cNvCxnSpPr>
          <p:nvPr/>
        </p:nvCxnSpPr>
        <p:spPr>
          <a:xfrm flipV="1">
            <a:off x="10857285" y="3825631"/>
            <a:ext cx="455000" cy="459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https://azure.microsoft.com/svghandler/api-management/?width=600&amp;amp;height=315">
            <a:extLst>
              <a:ext uri="{FF2B5EF4-FFF2-40B4-BE49-F238E27FC236}">
                <a16:creationId xmlns:a16="http://schemas.microsoft.com/office/drawing/2014/main" id="{E2D16835-DA52-4C09-9788-CE1418DC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108" y="3628550"/>
            <a:ext cx="480177" cy="40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stephanefrechette.com/wp-content/uploads/2018/04/Azure-Container-Service_COLOR.png">
            <a:extLst>
              <a:ext uri="{FF2B5EF4-FFF2-40B4-BE49-F238E27FC236}">
                <a16:creationId xmlns:a16="http://schemas.microsoft.com/office/drawing/2014/main" id="{6E10C2B4-16D7-4AAF-B098-F04B4BA3C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16" y="3095439"/>
            <a:ext cx="714608" cy="71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azure.microsoft.com/svghandler/databricks/?width=600&amp;amp;height=315">
            <a:extLst>
              <a:ext uri="{FF2B5EF4-FFF2-40B4-BE49-F238E27FC236}">
                <a16:creationId xmlns:a16="http://schemas.microsoft.com/office/drawing/2014/main" id="{5567AFF1-8F73-455B-8ECF-B9335582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467" y="4816258"/>
            <a:ext cx="442817" cy="48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66B7508-FBE3-41EA-966E-2C084EBF9385}"/>
              </a:ext>
            </a:extLst>
          </p:cNvPr>
          <p:cNvSpPr txBox="1"/>
          <p:nvPr/>
        </p:nvSpPr>
        <p:spPr>
          <a:xfrm>
            <a:off x="3343697" y="5338015"/>
            <a:ext cx="870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Databricks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8D9E326D-93C6-477F-B2E6-09243E55F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1523" y="4850423"/>
            <a:ext cx="424429" cy="42442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B88C010-1381-48C3-82A0-1F3040DD7EAC}"/>
              </a:ext>
            </a:extLst>
          </p:cNvPr>
          <p:cNvSpPr txBox="1"/>
          <p:nvPr/>
        </p:nvSpPr>
        <p:spPr>
          <a:xfrm>
            <a:off x="2124172" y="5360245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 Compute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A88272F-A7E0-43B9-AF41-F11F1ADFF6C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436" y="4831044"/>
            <a:ext cx="416529" cy="4165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1645F94-A699-4EC5-91BC-2A6D901709AA}"/>
              </a:ext>
            </a:extLst>
          </p:cNvPr>
          <p:cNvSpPr txBox="1"/>
          <p:nvPr/>
        </p:nvSpPr>
        <p:spPr>
          <a:xfrm>
            <a:off x="4385473" y="5335112"/>
            <a:ext cx="14274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Other ML Compute ..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A93385A3-E5E8-4AC4-9107-8903C5DA2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0706" y="3349049"/>
            <a:ext cx="325539" cy="32553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7216118A-8ED6-4033-9BE5-BBE97BC1B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5127" y="1636963"/>
            <a:ext cx="568791" cy="568791"/>
          </a:xfrm>
          <a:prstGeom prst="rect">
            <a:avLst/>
          </a:prstGeom>
        </p:spPr>
      </p:pic>
      <p:pic>
        <p:nvPicPr>
          <p:cNvPr id="69" name="Picture 2" descr="https://azure.microsoft.com/svghandler/api-management/?width=600&amp;amp;height=315">
            <a:extLst>
              <a:ext uri="{FF2B5EF4-FFF2-40B4-BE49-F238E27FC236}">
                <a16:creationId xmlns:a16="http://schemas.microsoft.com/office/drawing/2014/main" id="{9DFF7FE9-1FCB-4C28-B454-46689455A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26" y="1746419"/>
            <a:ext cx="561295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ttps://azure.microsoft.com/svghandler/data-factory/?width=600&amp;amp;height=315">
            <a:extLst>
              <a:ext uri="{FF2B5EF4-FFF2-40B4-BE49-F238E27FC236}">
                <a16:creationId xmlns:a16="http://schemas.microsoft.com/office/drawing/2014/main" id="{BF035A34-80D8-488A-9373-FD282CC5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299" y="1651011"/>
            <a:ext cx="568791" cy="5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5ACA43-C424-4A0C-992F-39815E7D64E8}"/>
              </a:ext>
            </a:extLst>
          </p:cNvPr>
          <p:cNvSpPr txBox="1"/>
          <p:nvPr/>
        </p:nvSpPr>
        <p:spPr>
          <a:xfrm>
            <a:off x="9938465" y="2302524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Factory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B6E566-3BB6-4894-B451-E1D60426B74F}"/>
              </a:ext>
            </a:extLst>
          </p:cNvPr>
          <p:cNvSpPr txBox="1"/>
          <p:nvPr/>
        </p:nvSpPr>
        <p:spPr>
          <a:xfrm>
            <a:off x="8489230" y="2281581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API Management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7A28621-1EEB-4CE5-AD61-C278D29699E6}"/>
              </a:ext>
            </a:extLst>
          </p:cNvPr>
          <p:cNvSpPr txBox="1"/>
          <p:nvPr/>
        </p:nvSpPr>
        <p:spPr>
          <a:xfrm>
            <a:off x="7059978" y="2282496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 </a:t>
            </a:r>
            <a:r>
              <a:rPr kumimoji="0" lang="nl-NL" sz="12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Workspace</a:t>
            </a:r>
            <a:endParaRPr kumimoji="0" lang="nl-NL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4EC616A1-8569-4B08-8201-29743E076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2805" y="4101437"/>
            <a:ext cx="424429" cy="42442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26077F4-CA22-463B-842E-06072DB03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139" y="469666"/>
            <a:ext cx="455519" cy="45551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752FB54-BEF4-4686-8F74-EB10E58A4DB6}"/>
              </a:ext>
            </a:extLst>
          </p:cNvPr>
          <p:cNvSpPr txBox="1"/>
          <p:nvPr/>
        </p:nvSpPr>
        <p:spPr>
          <a:xfrm>
            <a:off x="5952126" y="934089"/>
            <a:ext cx="10033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DevOps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7BC9EBFF-6AE6-4C83-9914-E9E940D00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2479" y="5556534"/>
            <a:ext cx="424429" cy="424429"/>
          </a:xfrm>
          <a:prstGeom prst="rect">
            <a:avLst/>
          </a:prstGeom>
        </p:spPr>
      </p:pic>
      <p:pic>
        <p:nvPicPr>
          <p:cNvPr id="3074" name="Picture 2" descr="https://azure.microsoft.com/svghandler/application-insights/?width=600&amp;amp;height=315">
            <a:extLst>
              <a:ext uri="{FF2B5EF4-FFF2-40B4-BE49-F238E27FC236}">
                <a16:creationId xmlns:a16="http://schemas.microsoft.com/office/drawing/2014/main" id="{3F3F3FB2-37C4-494D-BC2E-703555F8D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309" y="6092457"/>
            <a:ext cx="318180" cy="47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104">
            <a:extLst>
              <a:ext uri="{FF2B5EF4-FFF2-40B4-BE49-F238E27FC236}">
                <a16:creationId xmlns:a16="http://schemas.microsoft.com/office/drawing/2014/main" id="{67A405DD-42E0-4DBB-890F-7247C4E1DB96}"/>
              </a:ext>
            </a:extLst>
          </p:cNvPr>
          <p:cNvCxnSpPr>
            <a:cxnSpLocks/>
            <a:stCxn id="218" idx="3"/>
            <a:endCxn id="51" idx="1"/>
          </p:cNvCxnSpPr>
          <p:nvPr/>
        </p:nvCxnSpPr>
        <p:spPr>
          <a:xfrm>
            <a:off x="10087429" y="3441829"/>
            <a:ext cx="289679" cy="3883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104">
            <a:extLst>
              <a:ext uri="{FF2B5EF4-FFF2-40B4-BE49-F238E27FC236}">
                <a16:creationId xmlns:a16="http://schemas.microsoft.com/office/drawing/2014/main" id="{6EE56B8C-B043-42B0-B349-55693694372D}"/>
              </a:ext>
            </a:extLst>
          </p:cNvPr>
          <p:cNvCxnSpPr>
            <a:cxnSpLocks/>
            <a:stCxn id="51" idx="1"/>
            <a:endCxn id="247" idx="3"/>
          </p:cNvCxnSpPr>
          <p:nvPr/>
        </p:nvCxnSpPr>
        <p:spPr>
          <a:xfrm rot="10800000" flipV="1">
            <a:off x="10087430" y="3830225"/>
            <a:ext cx="289679" cy="4666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s://azure.microsoft.com/svghandler/cosmos-db/?width=600&amp;amp;height=315">
            <a:extLst>
              <a:ext uri="{FF2B5EF4-FFF2-40B4-BE49-F238E27FC236}">
                <a16:creationId xmlns:a16="http://schemas.microsoft.com/office/drawing/2014/main" id="{E99D7836-F161-437C-94DD-4A57F150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07" y="6037268"/>
            <a:ext cx="575971" cy="5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31A4AB8-17C9-41D3-B409-EE7689AC76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4772" y="6068252"/>
            <a:ext cx="470096" cy="470096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DC8185C-45D0-4285-A17A-02C8082809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3015" y="6016383"/>
            <a:ext cx="579547" cy="57954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871BCDF-3BDE-49BA-98D2-AEBEC49F0F65}"/>
              </a:ext>
            </a:extLst>
          </p:cNvPr>
          <p:cNvCxnSpPr>
            <a:cxnSpLocks/>
          </p:cNvCxnSpPr>
          <p:nvPr/>
        </p:nvCxnSpPr>
        <p:spPr>
          <a:xfrm flipV="1">
            <a:off x="4782075" y="4213592"/>
            <a:ext cx="0" cy="31406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18A58B1-4061-418C-8ADD-443329C69F8E}"/>
              </a:ext>
            </a:extLst>
          </p:cNvPr>
          <p:cNvSpPr txBox="1"/>
          <p:nvPr/>
        </p:nvSpPr>
        <p:spPr>
          <a:xfrm>
            <a:off x="10951565" y="6196012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DevOps</a:t>
            </a:r>
          </a:p>
        </p:txBody>
      </p:sp>
      <p:sp>
        <p:nvSpPr>
          <p:cNvPr id="86" name="people_12" title="Icon of three people">
            <a:extLst>
              <a:ext uri="{FF2B5EF4-FFF2-40B4-BE49-F238E27FC236}">
                <a16:creationId xmlns:a16="http://schemas.microsoft.com/office/drawing/2014/main" id="{6CA3DF4E-8CEA-4D47-98E3-1245B6C65F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312285" y="5695264"/>
            <a:ext cx="428704" cy="365760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7" name="Straight Arrow Connector 104">
            <a:extLst>
              <a:ext uri="{FF2B5EF4-FFF2-40B4-BE49-F238E27FC236}">
                <a16:creationId xmlns:a16="http://schemas.microsoft.com/office/drawing/2014/main" id="{E5829E2D-AF6C-497D-8821-A51C97ADEF4A}"/>
              </a:ext>
            </a:extLst>
          </p:cNvPr>
          <p:cNvCxnSpPr>
            <a:cxnSpLocks/>
            <a:stCxn id="234" idx="1"/>
            <a:endCxn id="86" idx="15"/>
          </p:cNvCxnSpPr>
          <p:nvPr/>
        </p:nvCxnSpPr>
        <p:spPr>
          <a:xfrm>
            <a:off x="11097315" y="5862782"/>
            <a:ext cx="214970" cy="53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1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New Interaction with </a:t>
            </a:r>
            <a:r>
              <a:rPr lang="en-US" dirty="0" err="1">
                <a:solidFill>
                  <a:schemeClr val="tx1"/>
                </a:solidFill>
              </a:rPr>
              <a:t>MLOps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7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AF0FA-615D-442F-9851-D43A0C5E259B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097B8-8FDC-452D-8078-3BF76A49A6F5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8C15EC-60DA-4199-9CA1-9E228865902F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4C3C3C-BE60-4171-92C2-D59A6885CBA6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2671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64723" y="3217435"/>
            <a:ext cx="6049223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Name your team something unique and fun, but prefix with your table #!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2: Create a Channel for your table’s team!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C77193-861B-4EC8-988D-32546EDCE5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8054" y="1567401"/>
            <a:ext cx="4634859" cy="4126888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50478ADF-CDB5-4B55-9F30-3B0A569ACE2B}"/>
              </a:ext>
            </a:extLst>
          </p:cNvPr>
          <p:cNvSpPr/>
          <p:nvPr/>
        </p:nvSpPr>
        <p:spPr bwMode="auto">
          <a:xfrm rot="5400000">
            <a:off x="4537401" y="3133817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6826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097B8-8FDC-452D-8078-3BF76A49A6F5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8C15EC-60DA-4199-9CA1-9E228865902F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F68339-0C9D-48A3-AB5F-8BAF7ACBC37C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I need quick iteration and to train next to my data.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098E51F9-D368-4FF3-85A5-7C6E0BA38719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We need to handle production loads &amp; be geo-distributed.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8FC39-0839-41A4-B15E-6A30CC6D30BE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781F06-7D54-4830-A09A-01FC44C82F24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1988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097B8-8FDC-452D-8078-3BF76A49A6F5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8C15EC-60DA-4199-9CA1-9E228865902F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F68339-0C9D-48A3-AB5F-8BAF7ACBC37C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LET’S DO THIS!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098E51F9-D368-4FF3-85A5-7C6E0BA38719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LET’S DO THIS!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1E76C6-433C-49C6-BB97-4D11624B625F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CB3142-DCEE-46EC-9BA7-AE11DAC60239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472949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138AB434-CEAA-4002-ADD8-77F21A5EC749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First, I check in</a:t>
            </a:r>
            <a:b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my code.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AFC037-EB97-4620-B165-D91AFC7FCEE6}"/>
              </a:ext>
            </a:extLst>
          </p:cNvPr>
          <p:cNvCxnSpPr>
            <a:cxnSpLocks/>
            <a:endCxn id="4098" idx="3"/>
          </p:cNvCxnSpPr>
          <p:nvPr/>
        </p:nvCxnSpPr>
        <p:spPr>
          <a:xfrm flipH="1">
            <a:off x="1152661" y="2715223"/>
            <a:ext cx="2275236" cy="8285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A34BF0-202B-42DA-AD35-D98B825098F0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AAB0-4CEE-4836-AE49-48BD2DA1C6FC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5637077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42D7BD2F-9E06-4BD5-ABCA-8B2162E4B2BC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That kicks off</a:t>
            </a:r>
            <a:b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a CI/CD Pipeline.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72646-5DB8-4A48-A49D-B68E341171B4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B0E02B-C095-48D4-96BB-E080CDACEB1B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9800480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A5DD8527-BC78-4DF2-89A9-332954EC588A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 triggers a Kubeflow Pipeline on-prem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0AA5B3-8485-4C49-8B15-DBA69F609437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A03875-098A-4B3D-BB88-E291627C7D53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215698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A5DD8527-BC78-4DF2-89A9-332954EC588A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 the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502C05-F25D-4DB5-ABA5-530BA4EB29F6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03986A-3058-4D28-B0E5-D242E480DFCC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2978934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A5DD8527-BC78-4DF2-89A9-332954EC588A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And now do a training run on the processed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1A6792-9C31-40E2-B9EA-6DD211DA34CE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79E07A-F2FD-41E9-B06C-FA0B75B9DA9D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5841432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47EF2117-A65E-48F9-8436-8184A203B80D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When it’s done, it automatically registers the model!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7FA6A5-3385-41CC-8E30-826DA5660B5F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5F2955-D2A2-4403-9347-1D485B5EB38B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971723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E8CE4525-8BA7-48FB-B042-A50E43020D09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Take the registered model and provision a staging endpoint.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1B0CA-EF95-4EBA-BF6A-825D5AFF1E57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B1B0BE-A10A-4215-B31E-8AE491468FBF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1936523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0517E1C3-2AA2-4D52-8663-7FFD7F25DFC2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Model integration works! Let’s roll out to production.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193D67B-013A-4E34-B763-3419A6D47ADB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392BFA-AE70-4BB6-BA67-6D11062F9A90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827659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B332AC9-33BA-44BB-9E12-974D918DD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015" y="1703388"/>
            <a:ext cx="9526329" cy="379147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5D5B0F-E87A-4E54-8A87-E0E66ABE0AEC}"/>
              </a:ext>
            </a:extLst>
          </p:cNvPr>
          <p:cNvSpPr/>
          <p:nvPr/>
        </p:nvSpPr>
        <p:spPr>
          <a:xfrm>
            <a:off x="4731467" y="339171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AD4E7E1-032D-4B86-B7BE-3D35DA11AE77}"/>
              </a:ext>
            </a:extLst>
          </p:cNvPr>
          <p:cNvSpPr/>
          <p:nvPr/>
        </p:nvSpPr>
        <p:spPr>
          <a:xfrm rot="9358662">
            <a:off x="3856498" y="4378071"/>
            <a:ext cx="789923" cy="432619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196A27-6E11-4F00-8D45-888E13D7CDD9}"/>
              </a:ext>
            </a:extLst>
          </p:cNvPr>
          <p:cNvSpPr/>
          <p:nvPr/>
        </p:nvSpPr>
        <p:spPr>
          <a:xfrm>
            <a:off x="5136935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proctors in the Feedback channel.  This will help them improve the event as it progresses and make the next one even better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429F7BE-EB35-4839-AA50-AC5BF0E6C262}"/>
              </a:ext>
            </a:extLst>
          </p:cNvPr>
          <p:cNvSpPr/>
          <p:nvPr/>
        </p:nvSpPr>
        <p:spPr>
          <a:xfrm rot="11487958">
            <a:off x="3267243" y="4358396"/>
            <a:ext cx="1729446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0B6F0D-83A8-4E0C-9094-9AAACC05A219}"/>
              </a:ext>
            </a:extLst>
          </p:cNvPr>
          <p:cNvSpPr/>
          <p:nvPr/>
        </p:nvSpPr>
        <p:spPr>
          <a:xfrm>
            <a:off x="3682258" y="4291328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samples, and THIS presentation here!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2E97B7C3-214C-44B8-A81A-26A62C5C2AD9}"/>
              </a:ext>
            </a:extLst>
          </p:cNvPr>
          <p:cNvSpPr/>
          <p:nvPr/>
        </p:nvSpPr>
        <p:spPr>
          <a:xfrm rot="17689256">
            <a:off x="5115205" y="3324705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37B406-9508-4416-8007-A95F87146BCD}"/>
              </a:ext>
            </a:extLst>
          </p:cNvPr>
          <p:cNvSpPr/>
          <p:nvPr/>
        </p:nvSpPr>
        <p:spPr>
          <a:xfrm>
            <a:off x="5982853" y="4319946"/>
            <a:ext cx="3677264" cy="217292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Challenges will be posted here by the proctors throughout the event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C205C81-D602-4BB7-B47A-C622F5582455}"/>
              </a:ext>
            </a:extLst>
          </p:cNvPr>
          <p:cNvSpPr/>
          <p:nvPr/>
        </p:nvSpPr>
        <p:spPr>
          <a:xfrm rot="14366680">
            <a:off x="6269147" y="3352053"/>
            <a:ext cx="1330074" cy="550605"/>
          </a:xfrm>
          <a:prstGeom prst="rightArrow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F4C41F-AE11-40B6-ABD2-BCD0189FFD65}"/>
              </a:ext>
            </a:extLst>
          </p:cNvPr>
          <p:cNvSpPr/>
          <p:nvPr/>
        </p:nvSpPr>
        <p:spPr>
          <a:xfrm>
            <a:off x="7932794" y="4258812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you solved them), code snippets, and links you learn along the way here with everyone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93625FA-F103-4CEA-9A29-6281973DBD17}"/>
              </a:ext>
            </a:extLst>
          </p:cNvPr>
          <p:cNvSpPr/>
          <p:nvPr/>
        </p:nvSpPr>
        <p:spPr>
          <a:xfrm rot="13701248">
            <a:off x="7157459" y="3368186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063F9B-D2F4-4EB0-938F-AE69F75A2499}"/>
              </a:ext>
            </a:extLst>
          </p:cNvPr>
          <p:cNvSpPr txBox="1"/>
          <p:nvPr/>
        </p:nvSpPr>
        <p:spPr>
          <a:xfrm>
            <a:off x="478054" y="284058"/>
            <a:ext cx="9374176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Step 3: Collaborate!</a:t>
            </a:r>
          </a:p>
        </p:txBody>
      </p:sp>
    </p:spTree>
    <p:extLst>
      <p:ext uri="{BB962C8B-B14F-4D97-AF65-F5344CB8AC3E}">
        <p14:creationId xmlns:p14="http://schemas.microsoft.com/office/powerpoint/2010/main" val="55543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  <p:bldP spid="19" grpId="0" animBg="1"/>
      <p:bldP spid="19" grpId="1" animBg="1"/>
      <p:bldP spid="8" grpId="0" animBg="1"/>
      <p:bldP spid="8" grpId="1" animBg="1"/>
      <p:bldP spid="20" grpId="0" animBg="1"/>
      <p:bldP spid="20" grpId="1" animBg="1"/>
      <p:bldP spid="9" grpId="0" animBg="1"/>
      <p:bldP spid="9" grpId="1" animBg="1"/>
      <p:bldP spid="21" grpId="0" animBg="1"/>
      <p:bldP spid="21" grpId="1" animBg="1"/>
      <p:bldP spid="12" grpId="0" animBg="1"/>
      <p:bldP spid="2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97031C-11D8-49A1-B83B-C53458C26BEB}"/>
              </a:ext>
            </a:extLst>
          </p:cNvPr>
          <p:cNvGrpSpPr/>
          <p:nvPr/>
        </p:nvGrpSpPr>
        <p:grpSpPr>
          <a:xfrm>
            <a:off x="9036756" y="2269067"/>
            <a:ext cx="742243" cy="1617875"/>
            <a:chOff x="6777567" y="1701800"/>
            <a:chExt cx="556682" cy="121340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1E7821-DA7C-49F3-8330-F1DFFBD48D05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6777567" y="1701800"/>
              <a:ext cx="241337" cy="898061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DBC96FC-5C66-42BC-9965-E4D5E94F3DC3}"/>
                </a:ext>
              </a:extLst>
            </p:cNvPr>
            <p:cNvGrpSpPr/>
            <p:nvPr/>
          </p:nvGrpSpPr>
          <p:grpSpPr>
            <a:xfrm>
              <a:off x="6964799" y="2545756"/>
              <a:ext cx="369450" cy="369450"/>
              <a:chOff x="7028296" y="2579622"/>
              <a:chExt cx="369450" cy="369450"/>
            </a:xfrm>
          </p:grpSpPr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C84B5BB-7EC4-4195-978F-D7DF9C1F8538}"/>
                  </a:ext>
                </a:extLst>
              </p:cNvPr>
              <p:cNvSpPr/>
              <p:nvPr/>
            </p:nvSpPr>
            <p:spPr>
              <a:xfrm>
                <a:off x="7028296" y="257962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A006F225-E7E5-4128-A467-D85528E3E56B}"/>
                  </a:ext>
                </a:extLst>
              </p:cNvPr>
              <p:cNvSpPr/>
              <p:nvPr/>
            </p:nvSpPr>
            <p:spPr>
              <a:xfrm>
                <a:off x="7103969" y="265529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A0D9C008-9CEA-4C12-8501-3A4CB020B09B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Trigger the CI/CD pipeline one last time.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341424-1592-44CC-97EF-10C13BAAE23A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4C4F40-B25F-4DB4-B103-FD690D2DA64B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7127896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51936F-83BE-4E1D-BC3E-78A74B69241F}"/>
              </a:ext>
            </a:extLst>
          </p:cNvPr>
          <p:cNvCxnSpPr>
            <a:cxnSpLocks/>
          </p:cNvCxnSpPr>
          <p:nvPr/>
        </p:nvCxnSpPr>
        <p:spPr>
          <a:xfrm flipV="1">
            <a:off x="10048861" y="2246749"/>
            <a:ext cx="1529760" cy="18471"/>
          </a:xfrm>
          <a:prstGeom prst="line">
            <a:avLst/>
          </a:prstGeom>
          <a:ln w="1016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006B21-3E24-4AC5-9405-8EEF8EC54C48}"/>
              </a:ext>
            </a:extLst>
          </p:cNvPr>
          <p:cNvGrpSpPr/>
          <p:nvPr/>
        </p:nvGrpSpPr>
        <p:grpSpPr>
          <a:xfrm>
            <a:off x="9516533" y="2003516"/>
            <a:ext cx="742235" cy="1676661"/>
            <a:chOff x="7137400" y="1502637"/>
            <a:chExt cx="556676" cy="12574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8382FCF-3CD0-4485-98F5-A4C89BB5E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7400" y="1875365"/>
              <a:ext cx="322256" cy="884768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2670B2E-80A9-4842-8A3E-C709F461BFFF}"/>
                </a:ext>
              </a:extLst>
            </p:cNvPr>
            <p:cNvGrpSpPr/>
            <p:nvPr/>
          </p:nvGrpSpPr>
          <p:grpSpPr>
            <a:xfrm>
              <a:off x="7324626" y="1502637"/>
              <a:ext cx="369450" cy="369450"/>
              <a:chOff x="7324626" y="1502637"/>
              <a:chExt cx="369450" cy="369450"/>
            </a:xfrm>
          </p:grpSpPr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0AAD8E47-E6B4-47A6-AB14-67F40D20B0AE}"/>
                  </a:ext>
                </a:extLst>
              </p:cNvPr>
              <p:cNvSpPr/>
              <p:nvPr/>
            </p:nvSpPr>
            <p:spPr>
              <a:xfrm>
                <a:off x="7324626" y="150263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58A68BD3-2C2B-4FC1-862B-7CAC96026C58}"/>
                  </a:ext>
                </a:extLst>
              </p:cNvPr>
              <p:cNvSpPr/>
              <p:nvPr/>
            </p:nvSpPr>
            <p:spPr>
              <a:xfrm>
                <a:off x="7400299" y="157831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97031C-11D8-49A1-B83B-C53458C26BEB}"/>
              </a:ext>
            </a:extLst>
          </p:cNvPr>
          <p:cNvGrpSpPr/>
          <p:nvPr/>
        </p:nvGrpSpPr>
        <p:grpSpPr>
          <a:xfrm>
            <a:off x="9036756" y="2269067"/>
            <a:ext cx="742243" cy="1617875"/>
            <a:chOff x="6777567" y="1701800"/>
            <a:chExt cx="556682" cy="121340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1E7821-DA7C-49F3-8330-F1DFFBD48D05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6777567" y="1701800"/>
              <a:ext cx="241337" cy="898061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DBC96FC-5C66-42BC-9965-E4D5E94F3DC3}"/>
                </a:ext>
              </a:extLst>
            </p:cNvPr>
            <p:cNvGrpSpPr/>
            <p:nvPr/>
          </p:nvGrpSpPr>
          <p:grpSpPr>
            <a:xfrm>
              <a:off x="6964799" y="2545756"/>
              <a:ext cx="369450" cy="369450"/>
              <a:chOff x="7028296" y="2579622"/>
              <a:chExt cx="369450" cy="369450"/>
            </a:xfrm>
          </p:grpSpPr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C84B5BB-7EC4-4195-978F-D7DF9C1F8538}"/>
                  </a:ext>
                </a:extLst>
              </p:cNvPr>
              <p:cNvSpPr/>
              <p:nvPr/>
            </p:nvSpPr>
            <p:spPr>
              <a:xfrm>
                <a:off x="7028296" y="257962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A006F225-E7E5-4128-A467-D85528E3E56B}"/>
                  </a:ext>
                </a:extLst>
              </p:cNvPr>
              <p:cNvSpPr/>
              <p:nvPr/>
            </p:nvSpPr>
            <p:spPr>
              <a:xfrm>
                <a:off x="7103969" y="265529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2B22FEB4-1301-4E00-AF13-D94EBC84FCD4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And roll out</a:t>
            </a:r>
            <a:b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to the world!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8EB8FF-1F8F-4FD9-AB87-42EF84B5888C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3D067C-355D-418B-A83E-6CCA29304D3E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8751070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51936F-83BE-4E1D-BC3E-78A74B69241F}"/>
              </a:ext>
            </a:extLst>
          </p:cNvPr>
          <p:cNvCxnSpPr>
            <a:cxnSpLocks/>
          </p:cNvCxnSpPr>
          <p:nvPr/>
        </p:nvCxnSpPr>
        <p:spPr>
          <a:xfrm flipV="1">
            <a:off x="10048861" y="2246749"/>
            <a:ext cx="1529760" cy="18471"/>
          </a:xfrm>
          <a:prstGeom prst="line">
            <a:avLst/>
          </a:prstGeom>
          <a:ln w="1016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006B21-3E24-4AC5-9405-8EEF8EC54C48}"/>
              </a:ext>
            </a:extLst>
          </p:cNvPr>
          <p:cNvGrpSpPr/>
          <p:nvPr/>
        </p:nvGrpSpPr>
        <p:grpSpPr>
          <a:xfrm>
            <a:off x="9516533" y="2003516"/>
            <a:ext cx="742235" cy="1676661"/>
            <a:chOff x="7137400" y="1502637"/>
            <a:chExt cx="556676" cy="12574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8382FCF-3CD0-4485-98F5-A4C89BB5E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7400" y="1875365"/>
              <a:ext cx="322256" cy="884768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2670B2E-80A9-4842-8A3E-C709F461BFFF}"/>
                </a:ext>
              </a:extLst>
            </p:cNvPr>
            <p:cNvGrpSpPr/>
            <p:nvPr/>
          </p:nvGrpSpPr>
          <p:grpSpPr>
            <a:xfrm>
              <a:off x="7324626" y="1502637"/>
              <a:ext cx="369450" cy="369450"/>
              <a:chOff x="7324626" y="1502637"/>
              <a:chExt cx="369450" cy="369450"/>
            </a:xfrm>
          </p:grpSpPr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0AAD8E47-E6B4-47A6-AB14-67F40D20B0AE}"/>
                  </a:ext>
                </a:extLst>
              </p:cNvPr>
              <p:cNvSpPr/>
              <p:nvPr/>
            </p:nvSpPr>
            <p:spPr>
              <a:xfrm>
                <a:off x="7324626" y="150263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58A68BD3-2C2B-4FC1-862B-7CAC96026C58}"/>
                  </a:ext>
                </a:extLst>
              </p:cNvPr>
              <p:cNvSpPr/>
              <p:nvPr/>
            </p:nvSpPr>
            <p:spPr>
              <a:xfrm>
                <a:off x="7400299" y="157831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97031C-11D8-49A1-B83B-C53458C26BEB}"/>
              </a:ext>
            </a:extLst>
          </p:cNvPr>
          <p:cNvGrpSpPr/>
          <p:nvPr/>
        </p:nvGrpSpPr>
        <p:grpSpPr>
          <a:xfrm>
            <a:off x="9036756" y="2269067"/>
            <a:ext cx="742243" cy="1617875"/>
            <a:chOff x="6777567" y="1701800"/>
            <a:chExt cx="556682" cy="121340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1E7821-DA7C-49F3-8330-F1DFFBD48D05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6777567" y="1701800"/>
              <a:ext cx="241337" cy="898061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DBC96FC-5C66-42BC-9965-E4D5E94F3DC3}"/>
                </a:ext>
              </a:extLst>
            </p:cNvPr>
            <p:cNvGrpSpPr/>
            <p:nvPr/>
          </p:nvGrpSpPr>
          <p:grpSpPr>
            <a:xfrm>
              <a:off x="6964799" y="2545756"/>
              <a:ext cx="369450" cy="369450"/>
              <a:chOff x="7028296" y="2579622"/>
              <a:chExt cx="369450" cy="369450"/>
            </a:xfrm>
          </p:grpSpPr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C84B5BB-7EC4-4195-978F-D7DF9C1F8538}"/>
                  </a:ext>
                </a:extLst>
              </p:cNvPr>
              <p:cNvSpPr/>
              <p:nvPr/>
            </p:nvSpPr>
            <p:spPr>
              <a:xfrm>
                <a:off x="7028296" y="257962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A006F225-E7E5-4128-A467-D85528E3E56B}"/>
                  </a:ext>
                </a:extLst>
              </p:cNvPr>
              <p:cNvSpPr/>
              <p:nvPr/>
            </p:nvSpPr>
            <p:spPr>
              <a:xfrm>
                <a:off x="7103969" y="265529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19E3E6B-9D07-46BD-BE56-D3DD72C6DB3B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420FF29-250F-44AC-8644-78A8D6A37440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3460002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2">
            <a:extLst>
              <a:ext uri="{FF2B5EF4-FFF2-40B4-BE49-F238E27FC236}">
                <a16:creationId xmlns:a16="http://schemas.microsoft.com/office/drawing/2014/main" id="{319641BF-0E7B-43CC-8FB6-E346FF269F8F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76944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br>
              <a:rPr lang="en-US"/>
            </a:br>
            <a:endParaRPr lang="en-US" sz="1800" spc="-3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D6BEB-4398-47E0-B836-A2A8DC5C60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540" y="2094088"/>
            <a:ext cx="4530205" cy="2215991"/>
          </a:xfrm>
        </p:spPr>
        <p:txBody>
          <a:bodyPr/>
          <a:lstStyle/>
          <a:p>
            <a:pPr lvl="1"/>
            <a:r>
              <a:rPr lang="en-US" sz="4800" b="1" u="sng" dirty="0"/>
              <a:t>Azure </a:t>
            </a:r>
            <a:r>
              <a:rPr lang="en-US" sz="4800" b="1" u="sng" dirty="0" err="1"/>
              <a:t>MLOps</a:t>
            </a:r>
            <a:br>
              <a:rPr lang="en-US" sz="4800" b="1" u="sng" dirty="0"/>
            </a:br>
            <a:r>
              <a:rPr lang="en-US" sz="4800" b="1" dirty="0"/>
              <a:t>Brings ML to Production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6671B2-4E12-4BC1-8BE4-D4F2BCF2BF04}"/>
              </a:ext>
            </a:extLst>
          </p:cNvPr>
          <p:cNvSpPr/>
          <p:nvPr/>
        </p:nvSpPr>
        <p:spPr bwMode="auto">
          <a:xfrm>
            <a:off x="5885322" y="812579"/>
            <a:ext cx="5400839" cy="5400839"/>
          </a:xfrm>
          <a:prstGeom prst="ellipse">
            <a:avLst/>
          </a:prstGeom>
          <a:ln w="12700" cap="sq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6C33A-6A1B-49F3-9D07-E2C6BF2A6241}"/>
              </a:ext>
            </a:extLst>
          </p:cNvPr>
          <p:cNvSpPr/>
          <p:nvPr/>
        </p:nvSpPr>
        <p:spPr bwMode="auto">
          <a:xfrm rot="20621471">
            <a:off x="10628004" y="2018374"/>
            <a:ext cx="702340" cy="123707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ACD0EFB-3AC7-0D4B-B247-3A3CF740EE93}"/>
              </a:ext>
            </a:extLst>
          </p:cNvPr>
          <p:cNvSpPr/>
          <p:nvPr/>
        </p:nvSpPr>
        <p:spPr bwMode="auto">
          <a:xfrm>
            <a:off x="6431250" y="4720821"/>
            <a:ext cx="1010790" cy="152959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2F9C066-AD08-7A4A-ACC1-A6EE38C27EA2}"/>
              </a:ext>
            </a:extLst>
          </p:cNvPr>
          <p:cNvSpPr/>
          <p:nvPr/>
        </p:nvSpPr>
        <p:spPr bwMode="auto">
          <a:xfrm>
            <a:off x="10210641" y="4977725"/>
            <a:ext cx="1178162" cy="12726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1A103-15AE-AE4A-9B9F-68B0C0A71AEA}"/>
              </a:ext>
            </a:extLst>
          </p:cNvPr>
          <p:cNvSpPr/>
          <p:nvPr/>
        </p:nvSpPr>
        <p:spPr bwMode="auto">
          <a:xfrm>
            <a:off x="5381552" y="2850356"/>
            <a:ext cx="1034727" cy="120088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09D5E1-9135-7944-9D38-BB89E4A0E250}"/>
              </a:ext>
            </a:extLst>
          </p:cNvPr>
          <p:cNvSpPr txBox="1"/>
          <p:nvPr/>
        </p:nvSpPr>
        <p:spPr>
          <a:xfrm>
            <a:off x="10267774" y="2745548"/>
            <a:ext cx="1630539" cy="427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Register and </a:t>
            </a:r>
            <a:b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Manage Model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A00FAC3-AEC4-4944-AB77-F6BFB8241EE7}"/>
              </a:ext>
            </a:extLst>
          </p:cNvPr>
          <p:cNvSpPr txBox="1"/>
          <p:nvPr/>
        </p:nvSpPr>
        <p:spPr>
          <a:xfrm>
            <a:off x="10185239" y="5485618"/>
            <a:ext cx="851629" cy="427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Image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0F2D3D-4A4E-1846-A0C1-0B556171E2C2}"/>
              </a:ext>
            </a:extLst>
          </p:cNvPr>
          <p:cNvSpPr txBox="1"/>
          <p:nvPr/>
        </p:nvSpPr>
        <p:spPr>
          <a:xfrm>
            <a:off x="4759471" y="3552772"/>
            <a:ext cx="2357986" cy="498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model </a:t>
            </a:r>
            <a:b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(your favorite IDE)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46F5C88-567F-5548-98EB-AB897B28E1E7}"/>
              </a:ext>
            </a:extLst>
          </p:cNvPr>
          <p:cNvSpPr txBox="1"/>
          <p:nvPr/>
        </p:nvSpPr>
        <p:spPr>
          <a:xfrm>
            <a:off x="6136061" y="5598699"/>
            <a:ext cx="1678076" cy="427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 Service</a:t>
            </a:r>
          </a:p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Monitor Model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99025A5-4D5D-E740-8A49-61CE2A0DA3C8}"/>
              </a:ext>
            </a:extLst>
          </p:cNvPr>
          <p:cNvGrpSpPr/>
          <p:nvPr/>
        </p:nvGrpSpPr>
        <p:grpSpPr>
          <a:xfrm>
            <a:off x="6581326" y="4939713"/>
            <a:ext cx="627160" cy="555681"/>
            <a:chOff x="10902845" y="2693238"/>
            <a:chExt cx="644231" cy="570807"/>
          </a:xfrm>
        </p:grpSpPr>
        <p:sp>
          <p:nvSpPr>
            <p:cNvPr id="173" name="Freeform 146">
              <a:extLst>
                <a:ext uri="{FF2B5EF4-FFF2-40B4-BE49-F238E27FC236}">
                  <a16:creationId xmlns:a16="http://schemas.microsoft.com/office/drawing/2014/main" id="{FA98D7FB-324E-6042-9CC0-C9155CD313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10" tIns="140568" rIns="175710" bIns="1405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921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D7E42D0-D9EC-F944-9892-610A464CAAE7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0DEBDC6-6492-F148-8E12-49D6CD21A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86BB0FF-4AC9-DF44-A0D3-7DA0508F9A30}"/>
              </a:ext>
            </a:extLst>
          </p:cNvPr>
          <p:cNvGrpSpPr/>
          <p:nvPr/>
        </p:nvGrpSpPr>
        <p:grpSpPr>
          <a:xfrm rot="1800000">
            <a:off x="10786431" y="1954183"/>
            <a:ext cx="593218" cy="687490"/>
            <a:chOff x="6281977" y="1925712"/>
            <a:chExt cx="609366" cy="706203"/>
          </a:xfrm>
        </p:grpSpPr>
        <p:sp>
          <p:nvSpPr>
            <p:cNvPr id="177" name="Hexagon 176">
              <a:extLst>
                <a:ext uri="{FF2B5EF4-FFF2-40B4-BE49-F238E27FC236}">
                  <a16:creationId xmlns:a16="http://schemas.microsoft.com/office/drawing/2014/main" id="{525929D0-BBE2-7549-BF50-EE6F390F4136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C105D50-BBEE-1845-90BC-0EF30FC08E51}"/>
                </a:ext>
              </a:extLst>
            </p:cNvPr>
            <p:cNvCxnSpPr>
              <a:cxnSpLocks/>
              <a:stCxn id="177" idx="3"/>
              <a:endCxn id="177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666BB99-699A-BB4A-A87F-433E1A3B07F5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7077814-1982-794A-B409-3D6FBED1A944}"/>
                  </a:ext>
                </a:extLst>
              </p:cNvPr>
              <p:cNvCxnSpPr>
                <a:cxnSpLocks/>
                <a:stCxn id="177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4E38DD5-96BD-6E4A-BD6D-9806C6143270}"/>
                  </a:ext>
                </a:extLst>
              </p:cNvPr>
              <p:cNvCxnSpPr>
                <a:cxnSpLocks/>
                <a:stCxn id="177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4323C2B-5C8D-D940-8C97-7697AFFA4C4E}"/>
                  </a:ext>
                </a:extLst>
              </p:cNvPr>
              <p:cNvCxnSpPr>
                <a:cxnSpLocks/>
                <a:stCxn id="177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0BC3873-06AC-EF47-9509-95E76B7BAE33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21D98BA-5720-0D4F-BC0F-E2B3C6C0A6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28ED1E1-FE46-D14E-B6B5-FA134E8017A7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2B3EA98-E9C3-9241-BF96-AF61696A0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8D8B1C0-9C53-DA40-8086-BD304ADF2DA6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1BA9DB7-16AE-A14C-85C2-1A70346706A5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92A4BCE-3077-D54C-ABDB-62E0CC9D0B6C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B860905-C32B-BE49-912A-0B52BE6419D4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6A6F9AD-E5FB-FC45-8D91-7E2039D38A65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F31637-10F1-E94E-95A2-882CEF5D600B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037609-1A15-3E4A-B6FB-8D3444D07326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1E30766-5BEA-014A-A71E-0DD9D456F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1BA5C6F-0674-7C48-9056-BD48849AA1ED}"/>
              </a:ext>
            </a:extLst>
          </p:cNvPr>
          <p:cNvGrpSpPr/>
          <p:nvPr/>
        </p:nvGrpSpPr>
        <p:grpSpPr>
          <a:xfrm>
            <a:off x="10387064" y="6879347"/>
            <a:ext cx="682656" cy="4979766"/>
            <a:chOff x="967154" y="1481462"/>
            <a:chExt cx="5331069" cy="4214950"/>
          </a:xfrm>
          <a:noFill/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C7017F-7AD2-304C-BE14-D4E66475C6DB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49C43B7-28BE-CA40-9275-5359BAF500B4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F98AB08-028C-F543-B507-412E1111B133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Freeform: Shape 404">
              <a:extLst>
                <a:ext uri="{FF2B5EF4-FFF2-40B4-BE49-F238E27FC236}">
                  <a16:creationId xmlns:a16="http://schemas.microsoft.com/office/drawing/2014/main" id="{30CF6A7F-B14F-8440-9BE6-2616D465776D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Freeform: Shape 405">
              <a:extLst>
                <a:ext uri="{FF2B5EF4-FFF2-40B4-BE49-F238E27FC236}">
                  <a16:creationId xmlns:a16="http://schemas.microsoft.com/office/drawing/2014/main" id="{955D3493-950B-6647-8376-6CD561B3CAFE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99D9F-7ED2-6541-8648-491FB43A7D14}"/>
              </a:ext>
            </a:extLst>
          </p:cNvPr>
          <p:cNvSpPr/>
          <p:nvPr/>
        </p:nvSpPr>
        <p:spPr bwMode="auto">
          <a:xfrm>
            <a:off x="8100159" y="148623"/>
            <a:ext cx="894457" cy="724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39" name="Freeform 238">
            <a:extLst>
              <a:ext uri="{FF2B5EF4-FFF2-40B4-BE49-F238E27FC236}">
                <a16:creationId xmlns:a16="http://schemas.microsoft.com/office/drawing/2014/main" id="{BF84D008-0197-DB4B-A0C2-9548A308D674}"/>
              </a:ext>
            </a:extLst>
          </p:cNvPr>
          <p:cNvSpPr/>
          <p:nvPr/>
        </p:nvSpPr>
        <p:spPr bwMode="auto">
          <a:xfrm rot="19841501" flipH="1">
            <a:off x="6784305" y="1266659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0" name="Freeform 239">
            <a:extLst>
              <a:ext uri="{FF2B5EF4-FFF2-40B4-BE49-F238E27FC236}">
                <a16:creationId xmlns:a16="http://schemas.microsoft.com/office/drawing/2014/main" id="{0EA015D6-8970-F442-96D2-12A12E0331D4}"/>
              </a:ext>
            </a:extLst>
          </p:cNvPr>
          <p:cNvSpPr/>
          <p:nvPr/>
        </p:nvSpPr>
        <p:spPr bwMode="auto">
          <a:xfrm rot="1583341" flipH="1">
            <a:off x="10244855" y="1283761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1" name="Freeform 240">
            <a:extLst>
              <a:ext uri="{FF2B5EF4-FFF2-40B4-BE49-F238E27FC236}">
                <a16:creationId xmlns:a16="http://schemas.microsoft.com/office/drawing/2014/main" id="{6B0D99FF-B2E7-624A-B45A-9634031CA932}"/>
              </a:ext>
            </a:extLst>
          </p:cNvPr>
          <p:cNvSpPr/>
          <p:nvPr/>
        </p:nvSpPr>
        <p:spPr bwMode="auto">
          <a:xfrm rot="6586313" flipH="1">
            <a:off x="11134886" y="4076091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2" name="Freeform 241">
            <a:extLst>
              <a:ext uri="{FF2B5EF4-FFF2-40B4-BE49-F238E27FC236}">
                <a16:creationId xmlns:a16="http://schemas.microsoft.com/office/drawing/2014/main" id="{F4F68F41-8CEF-A649-9EA5-926EC4FBDD9F}"/>
              </a:ext>
            </a:extLst>
          </p:cNvPr>
          <p:cNvSpPr/>
          <p:nvPr/>
        </p:nvSpPr>
        <p:spPr bwMode="auto">
          <a:xfrm rot="10800000" flipH="1">
            <a:off x="8547388" y="6055793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3" name="Freeform 242">
            <a:extLst>
              <a:ext uri="{FF2B5EF4-FFF2-40B4-BE49-F238E27FC236}">
                <a16:creationId xmlns:a16="http://schemas.microsoft.com/office/drawing/2014/main" id="{0ADB20F3-7508-1E48-AF72-636595DAC877}"/>
              </a:ext>
            </a:extLst>
          </p:cNvPr>
          <p:cNvSpPr/>
          <p:nvPr/>
        </p:nvSpPr>
        <p:spPr bwMode="auto">
          <a:xfrm rot="13939501" flipH="1">
            <a:off x="6101589" y="4532304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6D741F-9E32-4325-80E2-0E237C1A40B6}"/>
              </a:ext>
            </a:extLst>
          </p:cNvPr>
          <p:cNvGrpSpPr/>
          <p:nvPr/>
        </p:nvGrpSpPr>
        <p:grpSpPr>
          <a:xfrm rot="1758133">
            <a:off x="8097408" y="220198"/>
            <a:ext cx="1364605" cy="690803"/>
            <a:chOff x="8588574" y="428487"/>
            <a:chExt cx="1330434" cy="67350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605EE45-72F0-410F-96CC-92D0209F2B13}"/>
                </a:ext>
              </a:extLst>
            </p:cNvPr>
            <p:cNvSpPr/>
            <p:nvPr/>
          </p:nvSpPr>
          <p:spPr bwMode="auto">
            <a:xfrm>
              <a:off x="9715808" y="428487"/>
              <a:ext cx="203200" cy="1668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7EA252C-F2D3-448B-8D0C-6D5A39BD1C4C}"/>
                </a:ext>
              </a:extLst>
            </p:cNvPr>
            <p:cNvSpPr/>
            <p:nvPr/>
          </p:nvSpPr>
          <p:spPr bwMode="auto">
            <a:xfrm>
              <a:off x="8588574" y="935160"/>
              <a:ext cx="203200" cy="1668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1C7EB02-38D6-F449-B54A-AA4153E5EEE8}"/>
              </a:ext>
            </a:extLst>
          </p:cNvPr>
          <p:cNvSpPr txBox="1"/>
          <p:nvPr/>
        </p:nvSpPr>
        <p:spPr>
          <a:xfrm>
            <a:off x="7925710" y="957206"/>
            <a:ext cx="1356926" cy="498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 &amp; </a:t>
            </a:r>
            <a:b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F65DF-0886-4B1B-ABA5-CBF2D438B3D1}"/>
              </a:ext>
            </a:extLst>
          </p:cNvPr>
          <p:cNvSpPr txBox="1"/>
          <p:nvPr/>
        </p:nvSpPr>
        <p:spPr>
          <a:xfrm>
            <a:off x="7189876" y="3072640"/>
            <a:ext cx="304914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accent1"/>
                </a:solidFill>
                <a:latin typeface="+mj-lt"/>
              </a:rPr>
              <a:t>Integrated with Azure DevOps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2FFCCA8-39A9-4E11-813C-979DB273E786}"/>
              </a:ext>
            </a:extLst>
          </p:cNvPr>
          <p:cNvGrpSpPr/>
          <p:nvPr/>
        </p:nvGrpSpPr>
        <p:grpSpPr>
          <a:xfrm>
            <a:off x="5207678" y="2978373"/>
            <a:ext cx="1373649" cy="484028"/>
            <a:chOff x="2762483" y="3494189"/>
            <a:chExt cx="1219498" cy="379473"/>
          </a:xfrm>
        </p:grpSpPr>
        <p:pic>
          <p:nvPicPr>
            <p:cNvPr id="299" name="Picture 298" descr="A close up of a sign&#10;&#10;Description automatically generated">
              <a:extLst>
                <a:ext uri="{FF2B5EF4-FFF2-40B4-BE49-F238E27FC236}">
                  <a16:creationId xmlns:a16="http://schemas.microsoft.com/office/drawing/2014/main" id="{5B9FAF76-796A-4C25-BEDD-06206647B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829" y="3541599"/>
              <a:ext cx="295152" cy="308427"/>
            </a:xfrm>
            <a:prstGeom prst="rect">
              <a:avLst/>
            </a:prstGeom>
          </p:spPr>
        </p:pic>
        <p:pic>
          <p:nvPicPr>
            <p:cNvPr id="300" name="Picture 299" descr="A close up of a sign&#10;&#10;Description automatically generated">
              <a:extLst>
                <a:ext uri="{FF2B5EF4-FFF2-40B4-BE49-F238E27FC236}">
                  <a16:creationId xmlns:a16="http://schemas.microsoft.com/office/drawing/2014/main" id="{FC724F2F-AFD2-42E5-B0C6-F24E13A7A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483" y="3494189"/>
              <a:ext cx="351260" cy="350774"/>
            </a:xfrm>
            <a:prstGeom prst="rect">
              <a:avLst/>
            </a:prstGeom>
          </p:spPr>
        </p:pic>
        <p:pic>
          <p:nvPicPr>
            <p:cNvPr id="301" name="Picture 300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2C3F622B-0A8C-4B19-838B-7C4929F5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30" y="3522888"/>
              <a:ext cx="306761" cy="350774"/>
            </a:xfrm>
            <a:prstGeom prst="rect">
              <a:avLst/>
            </a:prstGeom>
          </p:spPr>
        </p:pic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C9B862B8-E534-47D2-B46F-3513F96F5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24" y="4962553"/>
            <a:ext cx="795874" cy="44738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73286-93E7-4194-9E10-872BE2AE34F1}"/>
              </a:ext>
            </a:extLst>
          </p:cNvPr>
          <p:cNvGrpSpPr/>
          <p:nvPr/>
        </p:nvGrpSpPr>
        <p:grpSpPr>
          <a:xfrm>
            <a:off x="8150230" y="185775"/>
            <a:ext cx="1032354" cy="767264"/>
            <a:chOff x="8267568" y="420203"/>
            <a:chExt cx="1032354" cy="76726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80CC8A9-B255-4FB6-9143-F45170A6C591}"/>
                </a:ext>
              </a:extLst>
            </p:cNvPr>
            <p:cNvSpPr/>
            <p:nvPr/>
          </p:nvSpPr>
          <p:spPr>
            <a:xfrm>
              <a:off x="8790153" y="1014696"/>
              <a:ext cx="30852" cy="64077"/>
            </a:xfrm>
            <a:custGeom>
              <a:avLst/>
              <a:gdLst>
                <a:gd name="connsiteX0" fmla="*/ 0 w 30851"/>
                <a:gd name="connsiteY0" fmla="*/ 0 h 64077"/>
                <a:gd name="connsiteX1" fmla="*/ 30852 w 30851"/>
                <a:gd name="connsiteY1" fmla="*/ 30615 h 64077"/>
                <a:gd name="connsiteX2" fmla="*/ 31089 w 30851"/>
                <a:gd name="connsiteY2" fmla="*/ 65976 h 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51" h="64077">
                  <a:moveTo>
                    <a:pt x="0" y="0"/>
                  </a:moveTo>
                  <a:cubicBezTo>
                    <a:pt x="30852" y="30615"/>
                    <a:pt x="30852" y="30615"/>
                    <a:pt x="30852" y="30615"/>
                  </a:cubicBezTo>
                  <a:cubicBezTo>
                    <a:pt x="31089" y="65976"/>
                    <a:pt x="31089" y="65976"/>
                    <a:pt x="31089" y="65976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BF4EE2-025C-44FB-ACFF-4408315F08D3}"/>
                </a:ext>
              </a:extLst>
            </p:cNvPr>
            <p:cNvSpPr/>
            <p:nvPr/>
          </p:nvSpPr>
          <p:spPr>
            <a:xfrm>
              <a:off x="8727262" y="1015408"/>
              <a:ext cx="28479" cy="64077"/>
            </a:xfrm>
            <a:custGeom>
              <a:avLst/>
              <a:gdLst>
                <a:gd name="connsiteX0" fmla="*/ 29665 w 28478"/>
                <a:gd name="connsiteY0" fmla="*/ 0 h 64077"/>
                <a:gd name="connsiteX1" fmla="*/ 0 w 28478"/>
                <a:gd name="connsiteY1" fmla="*/ 30377 h 64077"/>
                <a:gd name="connsiteX2" fmla="*/ 237 w 28478"/>
                <a:gd name="connsiteY2" fmla="*/ 65738 h 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78" h="64077">
                  <a:moveTo>
                    <a:pt x="29665" y="0"/>
                  </a:moveTo>
                  <a:cubicBezTo>
                    <a:pt x="0" y="30377"/>
                    <a:pt x="0" y="30377"/>
                    <a:pt x="0" y="30377"/>
                  </a:cubicBezTo>
                  <a:cubicBezTo>
                    <a:pt x="237" y="65738"/>
                    <a:pt x="237" y="65738"/>
                    <a:pt x="237" y="65738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A920F03-696D-4722-9742-4FE1332E2C67}"/>
                </a:ext>
              </a:extLst>
            </p:cNvPr>
            <p:cNvSpPr/>
            <p:nvPr/>
          </p:nvSpPr>
          <p:spPr>
            <a:xfrm>
              <a:off x="8387416" y="809884"/>
              <a:ext cx="408195" cy="367850"/>
            </a:xfrm>
            <a:custGeom>
              <a:avLst/>
              <a:gdLst>
                <a:gd name="connsiteX0" fmla="*/ 93505 w 408195"/>
                <a:gd name="connsiteY0" fmla="*/ 129818 h 367849"/>
                <a:gd name="connsiteX1" fmla="*/ 34886 w 408195"/>
                <a:gd name="connsiteY1" fmla="*/ 188674 h 367849"/>
                <a:gd name="connsiteX2" fmla="*/ 34886 w 408195"/>
                <a:gd name="connsiteY2" fmla="*/ 367853 h 367849"/>
                <a:gd name="connsiteX3" fmla="*/ 151887 w 408195"/>
                <a:gd name="connsiteY3" fmla="*/ 367853 h 367849"/>
                <a:gd name="connsiteX4" fmla="*/ 151887 w 408195"/>
                <a:gd name="connsiteY4" fmla="*/ 188674 h 367849"/>
                <a:gd name="connsiteX5" fmla="*/ 93505 w 408195"/>
                <a:gd name="connsiteY5" fmla="*/ 129818 h 367849"/>
                <a:gd name="connsiteX6" fmla="*/ 93505 w 408195"/>
                <a:gd name="connsiteY6" fmla="*/ 129818 h 367849"/>
                <a:gd name="connsiteX7" fmla="*/ 0 w 408195"/>
                <a:gd name="connsiteY7" fmla="*/ 367853 h 367849"/>
                <a:gd name="connsiteX8" fmla="*/ 187248 w 408195"/>
                <a:gd name="connsiteY8" fmla="*/ 367853 h 367849"/>
                <a:gd name="connsiteX9" fmla="*/ 150225 w 408195"/>
                <a:gd name="connsiteY9" fmla="*/ 173249 h 367849"/>
                <a:gd name="connsiteX10" fmla="*/ 259394 w 408195"/>
                <a:gd name="connsiteY10" fmla="*/ 60046 h 367849"/>
                <a:gd name="connsiteX11" fmla="*/ 258682 w 408195"/>
                <a:gd name="connsiteY11" fmla="*/ 9971 h 367849"/>
                <a:gd name="connsiteX12" fmla="*/ 209081 w 408195"/>
                <a:gd name="connsiteY12" fmla="*/ 10683 h 367849"/>
                <a:gd name="connsiteX13" fmla="*/ 94454 w 408195"/>
                <a:gd name="connsiteY13" fmla="*/ 129581 h 367849"/>
                <a:gd name="connsiteX14" fmla="*/ 369274 w 408195"/>
                <a:gd name="connsiteY14" fmla="*/ 128157 h 367849"/>
                <a:gd name="connsiteX15" fmla="*/ 402974 w 408195"/>
                <a:gd name="connsiteY15" fmla="*/ 116291 h 367849"/>
                <a:gd name="connsiteX16" fmla="*/ 391582 w 408195"/>
                <a:gd name="connsiteY16" fmla="*/ 87100 h 367849"/>
                <a:gd name="connsiteX17" fmla="*/ 243730 w 408195"/>
                <a:gd name="connsiteY17" fmla="*/ 952 h 367849"/>
                <a:gd name="connsiteX18" fmla="*/ 369274 w 408195"/>
                <a:gd name="connsiteY18" fmla="*/ 128157 h 367849"/>
                <a:gd name="connsiteX19" fmla="*/ 256783 w 408195"/>
                <a:gd name="connsiteY19" fmla="*/ 62182 h 367849"/>
                <a:gd name="connsiteX20" fmla="*/ 363104 w 408195"/>
                <a:gd name="connsiteY20" fmla="*/ 188674 h 367849"/>
                <a:gd name="connsiteX21" fmla="*/ 390633 w 408195"/>
                <a:gd name="connsiteY21" fmla="*/ 211695 h 367849"/>
                <a:gd name="connsiteX22" fmla="*/ 410094 w 408195"/>
                <a:gd name="connsiteY22" fmla="*/ 187013 h 367849"/>
                <a:gd name="connsiteX23" fmla="*/ 404398 w 408195"/>
                <a:gd name="connsiteY23" fmla="*/ 109409 h 367849"/>
                <a:gd name="connsiteX24" fmla="*/ 363104 w 408195"/>
                <a:gd name="connsiteY24" fmla="*/ 188674 h 367849"/>
                <a:gd name="connsiteX25" fmla="*/ 362629 w 408195"/>
                <a:gd name="connsiteY25" fmla="*/ 123173 h 36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8195" h="367849">
                  <a:moveTo>
                    <a:pt x="93505" y="129818"/>
                  </a:moveTo>
                  <a:cubicBezTo>
                    <a:pt x="61229" y="129818"/>
                    <a:pt x="34886" y="156161"/>
                    <a:pt x="34886" y="188674"/>
                  </a:cubicBezTo>
                  <a:cubicBezTo>
                    <a:pt x="34886" y="353614"/>
                    <a:pt x="34886" y="367853"/>
                    <a:pt x="34886" y="367853"/>
                  </a:cubicBezTo>
                  <a:cubicBezTo>
                    <a:pt x="151887" y="367853"/>
                    <a:pt x="151887" y="367853"/>
                    <a:pt x="151887" y="367853"/>
                  </a:cubicBezTo>
                  <a:cubicBezTo>
                    <a:pt x="151887" y="202914"/>
                    <a:pt x="151887" y="188674"/>
                    <a:pt x="151887" y="188674"/>
                  </a:cubicBezTo>
                  <a:cubicBezTo>
                    <a:pt x="152124" y="156161"/>
                    <a:pt x="126018" y="129818"/>
                    <a:pt x="93505" y="129818"/>
                  </a:cubicBezTo>
                  <a:lnTo>
                    <a:pt x="93505" y="129818"/>
                  </a:lnTo>
                  <a:close/>
                  <a:moveTo>
                    <a:pt x="0" y="367853"/>
                  </a:moveTo>
                  <a:cubicBezTo>
                    <a:pt x="187248" y="367853"/>
                    <a:pt x="187248" y="367853"/>
                    <a:pt x="187248" y="367853"/>
                  </a:cubicBezTo>
                  <a:moveTo>
                    <a:pt x="150225" y="173249"/>
                  </a:moveTo>
                  <a:cubicBezTo>
                    <a:pt x="259394" y="60046"/>
                    <a:pt x="259394" y="60046"/>
                    <a:pt x="259394" y="60046"/>
                  </a:cubicBezTo>
                  <a:cubicBezTo>
                    <a:pt x="272921" y="46044"/>
                    <a:pt x="272684" y="23735"/>
                    <a:pt x="258682" y="9971"/>
                  </a:cubicBezTo>
                  <a:cubicBezTo>
                    <a:pt x="244917" y="-3557"/>
                    <a:pt x="222609" y="-3319"/>
                    <a:pt x="209081" y="10683"/>
                  </a:cubicBezTo>
                  <a:cubicBezTo>
                    <a:pt x="94454" y="129581"/>
                    <a:pt x="94454" y="129581"/>
                    <a:pt x="94454" y="129581"/>
                  </a:cubicBezTo>
                  <a:moveTo>
                    <a:pt x="369274" y="128157"/>
                  </a:moveTo>
                  <a:cubicBezTo>
                    <a:pt x="381615" y="135514"/>
                    <a:pt x="397753" y="130293"/>
                    <a:pt x="402974" y="116291"/>
                  </a:cubicBezTo>
                  <a:cubicBezTo>
                    <a:pt x="407246" y="105374"/>
                    <a:pt x="401787" y="93033"/>
                    <a:pt x="391582" y="87100"/>
                  </a:cubicBezTo>
                  <a:cubicBezTo>
                    <a:pt x="243730" y="952"/>
                    <a:pt x="243730" y="952"/>
                    <a:pt x="243730" y="952"/>
                  </a:cubicBezTo>
                  <a:moveTo>
                    <a:pt x="369274" y="128157"/>
                  </a:moveTo>
                  <a:cubicBezTo>
                    <a:pt x="256783" y="62182"/>
                    <a:pt x="256783" y="62182"/>
                    <a:pt x="256783" y="62182"/>
                  </a:cubicBezTo>
                  <a:moveTo>
                    <a:pt x="363104" y="188674"/>
                  </a:moveTo>
                  <a:cubicBezTo>
                    <a:pt x="363104" y="202914"/>
                    <a:pt x="375919" y="214305"/>
                    <a:pt x="390633" y="211695"/>
                  </a:cubicBezTo>
                  <a:cubicBezTo>
                    <a:pt x="402025" y="209796"/>
                    <a:pt x="410094" y="198879"/>
                    <a:pt x="410094" y="187013"/>
                  </a:cubicBezTo>
                  <a:cubicBezTo>
                    <a:pt x="409856" y="164230"/>
                    <a:pt x="404635" y="126733"/>
                    <a:pt x="404398" y="109409"/>
                  </a:cubicBezTo>
                  <a:moveTo>
                    <a:pt x="363104" y="188674"/>
                  </a:moveTo>
                  <a:cubicBezTo>
                    <a:pt x="362866" y="161620"/>
                    <a:pt x="362866" y="140023"/>
                    <a:pt x="362629" y="123173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726F1AE-8E1B-44B8-9A88-199841D1F2FF}"/>
                </a:ext>
              </a:extLst>
            </p:cNvPr>
            <p:cNvSpPr/>
            <p:nvPr/>
          </p:nvSpPr>
          <p:spPr>
            <a:xfrm>
              <a:off x="8652505" y="849045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B90DC-6E2D-4504-9920-B66EAF3F3B11}"/>
                </a:ext>
              </a:extLst>
            </p:cNvPr>
            <p:cNvSpPr/>
            <p:nvPr/>
          </p:nvSpPr>
          <p:spPr>
            <a:xfrm>
              <a:off x="8669355" y="856876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9A9D48-7E9C-49ED-805B-AA1FC6A98642}"/>
                </a:ext>
              </a:extLst>
            </p:cNvPr>
            <p:cNvSpPr/>
            <p:nvPr/>
          </p:nvSpPr>
          <p:spPr>
            <a:xfrm>
              <a:off x="8685731" y="867081"/>
              <a:ext cx="37972" cy="26105"/>
            </a:xfrm>
            <a:custGeom>
              <a:avLst/>
              <a:gdLst>
                <a:gd name="connsiteX0" fmla="*/ 38209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209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2E7B1D-E295-4CD7-ABE4-B069E607C0B7}"/>
                </a:ext>
              </a:extLst>
            </p:cNvPr>
            <p:cNvSpPr/>
            <p:nvPr/>
          </p:nvSpPr>
          <p:spPr>
            <a:xfrm>
              <a:off x="8701631" y="876812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8476F9-1879-465C-B4D6-3A5AE232DFBC}"/>
                </a:ext>
              </a:extLst>
            </p:cNvPr>
            <p:cNvSpPr/>
            <p:nvPr/>
          </p:nvSpPr>
          <p:spPr>
            <a:xfrm>
              <a:off x="8469292" y="998558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noFill/>
            <a:ln w="2359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E6AB57-5E77-443F-9F38-568ADA0D7C80}"/>
                </a:ext>
              </a:extLst>
            </p:cNvPr>
            <p:cNvSpPr/>
            <p:nvPr/>
          </p:nvSpPr>
          <p:spPr>
            <a:xfrm>
              <a:off x="8607651" y="835280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4F9499-6F32-438D-9393-65BDC75310A4}"/>
                </a:ext>
              </a:extLst>
            </p:cNvPr>
            <p:cNvSpPr/>
            <p:nvPr/>
          </p:nvSpPr>
          <p:spPr>
            <a:xfrm>
              <a:off x="8754792" y="904104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FA7316-FABF-425B-A11B-1862FC6C97CD}"/>
                </a:ext>
              </a:extLst>
            </p:cNvPr>
            <p:cNvSpPr/>
            <p:nvPr/>
          </p:nvSpPr>
          <p:spPr>
            <a:xfrm>
              <a:off x="8762417" y="985773"/>
              <a:ext cx="21359" cy="21359"/>
            </a:xfrm>
            <a:custGeom>
              <a:avLst/>
              <a:gdLst>
                <a:gd name="connsiteX0" fmla="*/ 13971 w 21359"/>
                <a:gd name="connsiteY0" fmla="*/ 207 h 21359"/>
                <a:gd name="connsiteX1" fmla="*/ 207 w 21359"/>
                <a:gd name="connsiteY1" fmla="*/ 9462 h 21359"/>
                <a:gd name="connsiteX2" fmla="*/ 9462 w 21359"/>
                <a:gd name="connsiteY2" fmla="*/ 23227 h 21359"/>
                <a:gd name="connsiteX3" fmla="*/ 23227 w 21359"/>
                <a:gd name="connsiteY3" fmla="*/ 13971 h 21359"/>
                <a:gd name="connsiteX4" fmla="*/ 13971 w 21359"/>
                <a:gd name="connsiteY4" fmla="*/ 207 h 21359"/>
                <a:gd name="connsiteX5" fmla="*/ 13971 w 21359"/>
                <a:gd name="connsiteY5" fmla="*/ 207 h 2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1359">
                  <a:moveTo>
                    <a:pt x="13971" y="207"/>
                  </a:moveTo>
                  <a:cubicBezTo>
                    <a:pt x="7564" y="-980"/>
                    <a:pt x="1393" y="3055"/>
                    <a:pt x="207" y="9462"/>
                  </a:cubicBezTo>
                  <a:cubicBezTo>
                    <a:pt x="-980" y="15870"/>
                    <a:pt x="3055" y="22040"/>
                    <a:pt x="9462" y="23227"/>
                  </a:cubicBezTo>
                  <a:cubicBezTo>
                    <a:pt x="15870" y="24414"/>
                    <a:pt x="22040" y="20379"/>
                    <a:pt x="23227" y="13971"/>
                  </a:cubicBezTo>
                  <a:cubicBezTo>
                    <a:pt x="24651" y="7564"/>
                    <a:pt x="20379" y="1393"/>
                    <a:pt x="13971" y="207"/>
                  </a:cubicBezTo>
                  <a:lnTo>
                    <a:pt x="13971" y="207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57BA17-ABE6-4359-9671-F046BACB9EC8}"/>
                </a:ext>
              </a:extLst>
            </p:cNvPr>
            <p:cNvSpPr/>
            <p:nvPr/>
          </p:nvSpPr>
          <p:spPr>
            <a:xfrm>
              <a:off x="8767132" y="1155191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258" y="5221"/>
                    <a:pt x="18037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5C695E-3835-4AD6-9787-CA3E8CDF5C7B}"/>
                </a:ext>
              </a:extLst>
            </p:cNvPr>
            <p:cNvSpPr/>
            <p:nvPr/>
          </p:nvSpPr>
          <p:spPr>
            <a:xfrm>
              <a:off x="8267568" y="1185094"/>
              <a:ext cx="1032354" cy="2373"/>
            </a:xfrm>
            <a:custGeom>
              <a:avLst/>
              <a:gdLst>
                <a:gd name="connsiteX0" fmla="*/ 0 w 1032353"/>
                <a:gd name="connsiteY0" fmla="*/ 0 h 0"/>
                <a:gd name="connsiteX1" fmla="*/ 1033778 w 10323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353">
                  <a:moveTo>
                    <a:pt x="0" y="0"/>
                  </a:moveTo>
                  <a:lnTo>
                    <a:pt x="1033778" y="0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B4C145-A913-4940-BE96-FCFF7F465900}"/>
                </a:ext>
              </a:extLst>
            </p:cNvPr>
            <p:cNvSpPr/>
            <p:nvPr/>
          </p:nvSpPr>
          <p:spPr>
            <a:xfrm>
              <a:off x="8844737" y="620978"/>
              <a:ext cx="144767" cy="282414"/>
            </a:xfrm>
            <a:custGeom>
              <a:avLst/>
              <a:gdLst>
                <a:gd name="connsiteX0" fmla="*/ 109643 w 144766"/>
                <a:gd name="connsiteY0" fmla="*/ 0 h 282413"/>
                <a:gd name="connsiteX1" fmla="*/ 109643 w 144766"/>
                <a:gd name="connsiteY1" fmla="*/ 0 h 282413"/>
                <a:gd name="connsiteX2" fmla="*/ 145954 w 144766"/>
                <a:gd name="connsiteY2" fmla="*/ 86148 h 282413"/>
                <a:gd name="connsiteX3" fmla="*/ 110355 w 144766"/>
                <a:gd name="connsiteY3" fmla="*/ 173008 h 282413"/>
                <a:gd name="connsiteX4" fmla="*/ 0 w 144766"/>
                <a:gd name="connsiteY4" fmla="*/ 283363 h 28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766" h="282413">
                  <a:moveTo>
                    <a:pt x="109643" y="0"/>
                  </a:moveTo>
                  <a:lnTo>
                    <a:pt x="109643" y="0"/>
                  </a:lnTo>
                  <a:cubicBezTo>
                    <a:pt x="133613" y="23970"/>
                    <a:pt x="145241" y="55296"/>
                    <a:pt x="145954" y="86148"/>
                  </a:cubicBezTo>
                  <a:cubicBezTo>
                    <a:pt x="145954" y="117475"/>
                    <a:pt x="133613" y="149751"/>
                    <a:pt x="110355" y="173008"/>
                  </a:cubicBezTo>
                  <a:cubicBezTo>
                    <a:pt x="78079" y="205284"/>
                    <a:pt x="0" y="283363"/>
                    <a:pt x="0" y="283363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7FCA5E-9600-4ECC-9086-21E5BE84B945}"/>
                </a:ext>
              </a:extLst>
            </p:cNvPr>
            <p:cNvSpPr/>
            <p:nvPr/>
          </p:nvSpPr>
          <p:spPr>
            <a:xfrm>
              <a:off x="8841177" y="877761"/>
              <a:ext cx="28479" cy="28479"/>
            </a:xfrm>
            <a:custGeom>
              <a:avLst/>
              <a:gdLst>
                <a:gd name="connsiteX0" fmla="*/ 0 w 28478"/>
                <a:gd name="connsiteY0" fmla="*/ 0 h 28478"/>
                <a:gd name="connsiteX1" fmla="*/ 712 w 28478"/>
                <a:gd name="connsiteY1" fmla="*/ 23970 h 28478"/>
                <a:gd name="connsiteX2" fmla="*/ 5696 w 28478"/>
                <a:gd name="connsiteY2" fmla="*/ 28953 h 28478"/>
                <a:gd name="connsiteX3" fmla="*/ 29665 w 28478"/>
                <a:gd name="connsiteY3" fmla="*/ 29665 h 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8" h="28478">
                  <a:moveTo>
                    <a:pt x="0" y="0"/>
                  </a:moveTo>
                  <a:cubicBezTo>
                    <a:pt x="712" y="23970"/>
                    <a:pt x="712" y="23970"/>
                    <a:pt x="712" y="23970"/>
                  </a:cubicBezTo>
                  <a:cubicBezTo>
                    <a:pt x="712" y="27292"/>
                    <a:pt x="2373" y="28953"/>
                    <a:pt x="5696" y="28953"/>
                  </a:cubicBezTo>
                  <a:cubicBezTo>
                    <a:pt x="29665" y="29665"/>
                    <a:pt x="29665" y="29665"/>
                    <a:pt x="29665" y="29665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057A6C-D123-4E1A-B4C7-7BCDC7E6C443}"/>
                </a:ext>
              </a:extLst>
            </p:cNvPr>
            <p:cNvSpPr/>
            <p:nvPr/>
          </p:nvSpPr>
          <p:spPr>
            <a:xfrm>
              <a:off x="8332120" y="662035"/>
              <a:ext cx="237323" cy="374970"/>
            </a:xfrm>
            <a:custGeom>
              <a:avLst/>
              <a:gdLst>
                <a:gd name="connsiteX0" fmla="*/ 35598 w 237322"/>
                <a:gd name="connsiteY0" fmla="*/ 375682 h 374969"/>
                <a:gd name="connsiteX1" fmla="*/ 35598 w 237322"/>
                <a:gd name="connsiteY1" fmla="*/ 375682 h 374969"/>
                <a:gd name="connsiteX2" fmla="*/ 0 w 237322"/>
                <a:gd name="connsiteY2" fmla="*/ 288822 h 374969"/>
                <a:gd name="connsiteX3" fmla="*/ 36548 w 237322"/>
                <a:gd name="connsiteY3" fmla="*/ 202673 h 374969"/>
                <a:gd name="connsiteX4" fmla="*/ 239221 w 237322"/>
                <a:gd name="connsiteY4" fmla="*/ 0 h 37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2" h="374969">
                  <a:moveTo>
                    <a:pt x="35598" y="375682"/>
                  </a:moveTo>
                  <a:lnTo>
                    <a:pt x="35598" y="375682"/>
                  </a:lnTo>
                  <a:cubicBezTo>
                    <a:pt x="11629" y="351712"/>
                    <a:pt x="0" y="320148"/>
                    <a:pt x="0" y="288822"/>
                  </a:cubicBezTo>
                  <a:cubicBezTo>
                    <a:pt x="0" y="257258"/>
                    <a:pt x="12578" y="226643"/>
                    <a:pt x="36548" y="202673"/>
                  </a:cubicBezTo>
                  <a:cubicBezTo>
                    <a:pt x="68112" y="171110"/>
                    <a:pt x="239221" y="0"/>
                    <a:pt x="239221" y="0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5E4FFF-CABC-4047-9905-3F7E85DA91D3}"/>
                </a:ext>
              </a:extLst>
            </p:cNvPr>
            <p:cNvSpPr/>
            <p:nvPr/>
          </p:nvSpPr>
          <p:spPr>
            <a:xfrm>
              <a:off x="8543100" y="660373"/>
              <a:ext cx="28479" cy="28479"/>
            </a:xfrm>
            <a:custGeom>
              <a:avLst/>
              <a:gdLst>
                <a:gd name="connsiteX0" fmla="*/ 28953 w 28478"/>
                <a:gd name="connsiteY0" fmla="*/ 28953 h 28478"/>
                <a:gd name="connsiteX1" fmla="*/ 28953 w 28478"/>
                <a:gd name="connsiteY1" fmla="*/ 4034 h 28478"/>
                <a:gd name="connsiteX2" fmla="*/ 24919 w 28478"/>
                <a:gd name="connsiteY2" fmla="*/ 0 h 28478"/>
                <a:gd name="connsiteX3" fmla="*/ 0 w 28478"/>
                <a:gd name="connsiteY3" fmla="*/ 0 h 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8" h="28478">
                  <a:moveTo>
                    <a:pt x="28953" y="28953"/>
                  </a:moveTo>
                  <a:cubicBezTo>
                    <a:pt x="28953" y="4034"/>
                    <a:pt x="28953" y="4034"/>
                    <a:pt x="28953" y="4034"/>
                  </a:cubicBezTo>
                  <a:cubicBezTo>
                    <a:pt x="28953" y="2373"/>
                    <a:pt x="26580" y="0"/>
                    <a:pt x="24919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A343FB-355F-4A66-8451-22F3A5F59F23}"/>
                </a:ext>
              </a:extLst>
            </p:cNvPr>
            <p:cNvSpPr/>
            <p:nvPr/>
          </p:nvSpPr>
          <p:spPr>
            <a:xfrm>
              <a:off x="8630038" y="420203"/>
              <a:ext cx="465153" cy="256308"/>
            </a:xfrm>
            <a:custGeom>
              <a:avLst/>
              <a:gdLst>
                <a:gd name="connsiteX0" fmla="*/ 230125 w 465152"/>
                <a:gd name="connsiteY0" fmla="*/ 0 h 256308"/>
                <a:gd name="connsiteX1" fmla="*/ 331462 w 465152"/>
                <a:gd name="connsiteY1" fmla="*/ 67162 h 256308"/>
                <a:gd name="connsiteX2" fmla="*/ 332411 w 465152"/>
                <a:gd name="connsiteY2" fmla="*/ 70247 h 256308"/>
                <a:gd name="connsiteX3" fmla="*/ 341192 w 465152"/>
                <a:gd name="connsiteY3" fmla="*/ 66925 h 256308"/>
                <a:gd name="connsiteX4" fmla="*/ 370146 w 465152"/>
                <a:gd name="connsiteY4" fmla="*/ 62653 h 256308"/>
                <a:gd name="connsiteX5" fmla="*/ 467448 w 465152"/>
                <a:gd name="connsiteY5" fmla="*/ 160193 h 256308"/>
                <a:gd name="connsiteX6" fmla="*/ 380113 w 465152"/>
                <a:gd name="connsiteY6" fmla="*/ 257258 h 256308"/>
                <a:gd name="connsiteX7" fmla="*/ 372756 w 465152"/>
                <a:gd name="connsiteY7" fmla="*/ 257732 h 256308"/>
                <a:gd name="connsiteX8" fmla="*/ 368722 w 465152"/>
                <a:gd name="connsiteY8" fmla="*/ 258207 h 256308"/>
                <a:gd name="connsiteX9" fmla="*/ 54744 w 465152"/>
                <a:gd name="connsiteY9" fmla="*/ 258207 h 256308"/>
                <a:gd name="connsiteX10" fmla="*/ 50235 w 465152"/>
                <a:gd name="connsiteY10" fmla="*/ 258444 h 256308"/>
                <a:gd name="connsiteX11" fmla="*/ 39555 w 465152"/>
                <a:gd name="connsiteY11" fmla="*/ 256783 h 256308"/>
                <a:gd name="connsiteX12" fmla="*/ 1821 w 465152"/>
                <a:gd name="connsiteY12" fmla="*/ 191282 h 256308"/>
                <a:gd name="connsiteX13" fmla="*/ 56405 w 465152"/>
                <a:gd name="connsiteY13" fmla="*/ 151886 h 256308"/>
                <a:gd name="connsiteX14" fmla="*/ 60439 w 465152"/>
                <a:gd name="connsiteY14" fmla="*/ 152598 h 256308"/>
                <a:gd name="connsiteX15" fmla="*/ 59253 w 465152"/>
                <a:gd name="connsiteY15" fmla="*/ 145953 h 256308"/>
                <a:gd name="connsiteX16" fmla="*/ 67559 w 465152"/>
                <a:gd name="connsiteY16" fmla="*/ 110118 h 256308"/>
                <a:gd name="connsiteX17" fmla="*/ 117634 w 465152"/>
                <a:gd name="connsiteY17" fmla="*/ 78791 h 256308"/>
                <a:gd name="connsiteX18" fmla="*/ 124991 w 465152"/>
                <a:gd name="connsiteY18" fmla="*/ 79028 h 256308"/>
                <a:gd name="connsiteX19" fmla="*/ 125229 w 465152"/>
                <a:gd name="connsiteY19" fmla="*/ 77842 h 256308"/>
                <a:gd name="connsiteX20" fmla="*/ 230125 w 465152"/>
                <a:gd name="connsiteY20" fmla="*/ 0 h 256308"/>
                <a:gd name="connsiteX21" fmla="*/ 230125 w 465152"/>
                <a:gd name="connsiteY21" fmla="*/ 0 h 25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5152" h="256308">
                  <a:moveTo>
                    <a:pt x="230125" y="0"/>
                  </a:moveTo>
                  <a:cubicBezTo>
                    <a:pt x="275691" y="0"/>
                    <a:pt x="314612" y="27767"/>
                    <a:pt x="331462" y="67162"/>
                  </a:cubicBezTo>
                  <a:lnTo>
                    <a:pt x="332411" y="70247"/>
                  </a:lnTo>
                  <a:lnTo>
                    <a:pt x="341192" y="66925"/>
                  </a:lnTo>
                  <a:cubicBezTo>
                    <a:pt x="350448" y="64077"/>
                    <a:pt x="360178" y="62653"/>
                    <a:pt x="370146" y="62653"/>
                  </a:cubicBezTo>
                  <a:cubicBezTo>
                    <a:pt x="424018" y="62653"/>
                    <a:pt x="467448" y="106320"/>
                    <a:pt x="467448" y="160193"/>
                  </a:cubicBezTo>
                  <a:cubicBezTo>
                    <a:pt x="467448" y="210742"/>
                    <a:pt x="429239" y="252274"/>
                    <a:pt x="380113" y="257258"/>
                  </a:cubicBezTo>
                  <a:lnTo>
                    <a:pt x="372756" y="257732"/>
                  </a:lnTo>
                  <a:lnTo>
                    <a:pt x="368722" y="258207"/>
                  </a:lnTo>
                  <a:lnTo>
                    <a:pt x="54744" y="258207"/>
                  </a:lnTo>
                  <a:lnTo>
                    <a:pt x="50235" y="258444"/>
                  </a:lnTo>
                  <a:cubicBezTo>
                    <a:pt x="46675" y="258207"/>
                    <a:pt x="43115" y="257732"/>
                    <a:pt x="39555" y="256783"/>
                  </a:cubicBezTo>
                  <a:cubicBezTo>
                    <a:pt x="11076" y="249189"/>
                    <a:pt x="-5774" y="219761"/>
                    <a:pt x="1821" y="191282"/>
                  </a:cubicBezTo>
                  <a:cubicBezTo>
                    <a:pt x="8466" y="166363"/>
                    <a:pt x="31723" y="150225"/>
                    <a:pt x="56405" y="151886"/>
                  </a:cubicBezTo>
                  <a:lnTo>
                    <a:pt x="60439" y="152598"/>
                  </a:lnTo>
                  <a:lnTo>
                    <a:pt x="59253" y="145953"/>
                  </a:lnTo>
                  <a:cubicBezTo>
                    <a:pt x="58304" y="133850"/>
                    <a:pt x="60914" y="121509"/>
                    <a:pt x="67559" y="110118"/>
                  </a:cubicBezTo>
                  <a:cubicBezTo>
                    <a:pt x="78476" y="91369"/>
                    <a:pt x="97462" y="80215"/>
                    <a:pt x="117634" y="78791"/>
                  </a:cubicBezTo>
                  <a:lnTo>
                    <a:pt x="124991" y="79028"/>
                  </a:lnTo>
                  <a:lnTo>
                    <a:pt x="125229" y="77842"/>
                  </a:lnTo>
                  <a:cubicBezTo>
                    <a:pt x="138993" y="32513"/>
                    <a:pt x="180762" y="0"/>
                    <a:pt x="230125" y="0"/>
                  </a:cubicBezTo>
                  <a:lnTo>
                    <a:pt x="2301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90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260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 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2208" y="3604163"/>
            <a:ext cx="7891349" cy="1520380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Move quickly or take it slow.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Your proctors are here to help you.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F3A31-D728-6847-84F5-F504F4CF9DE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441" y="3026579"/>
            <a:ext cx="2871158" cy="2871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2025539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We’ll review results for each challenge when it looks like a majority of folks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501356" y="5696970"/>
            <a:ext cx="11316832" cy="10372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There WILL be more challenges than you can complete in our allotted time! 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These are takeaways for follow up at home or with customers!</a:t>
            </a:r>
          </a:p>
        </p:txBody>
      </p:sp>
    </p:spTree>
    <p:extLst>
      <p:ext uri="{BB962C8B-B14F-4D97-AF65-F5344CB8AC3E}">
        <p14:creationId xmlns:p14="http://schemas.microsoft.com/office/powerpoint/2010/main" val="147327442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proctor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Proctors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proctor,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jt.GJKZ0gEK3IGHKgaodD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L5gH9kVU0kuHdBfCqVWhd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6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7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Override1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2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3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4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5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6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7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8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9C361529A2A4CBD939C63066D45E6" ma:contentTypeVersion="10" ma:contentTypeDescription="Create a new document." ma:contentTypeScope="" ma:versionID="04a927498714da235d2b0157ecd8ba13">
  <xsd:schema xmlns:xsd="http://www.w3.org/2001/XMLSchema" xmlns:xs="http://www.w3.org/2001/XMLSchema" xmlns:p="http://schemas.microsoft.com/office/2006/metadata/properties" xmlns:ns2="86461db2-e4d8-4b63-bcd1-f2c2f627c055" xmlns:ns3="d964ef08-bd69-47ce-85df-0e468447ae3a" targetNamespace="http://schemas.microsoft.com/office/2006/metadata/properties" ma:root="true" ma:fieldsID="d2ecd36252094b2fbf3c3c86598d3d6f" ns2:_="" ns3:_="">
    <xsd:import namespace="86461db2-e4d8-4b63-bcd1-f2c2f627c055"/>
    <xsd:import namespace="d964ef08-bd69-47ce-85df-0e468447ae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61db2-e4d8-4b63-bcd1-f2c2f627c0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4ef08-bd69-47ce-85df-0e468447ae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400C92-396E-4C43-9CCF-9CDD730F8135}">
  <ds:schemaRefs>
    <ds:schemaRef ds:uri="http://schemas.microsoft.com/office/2006/metadata/properties"/>
    <ds:schemaRef ds:uri="http://www.w3.org/XML/1998/namespace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86461db2-e4d8-4b63-bcd1-f2c2f627c055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6DD8BB0-A670-40EF-AAB0-816ACE122A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461db2-e4d8-4b63-bcd1-f2c2f627c055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2375</Words>
  <Application>Microsoft Macintosh PowerPoint</Application>
  <PresentationFormat>Widescreen</PresentationFormat>
  <Paragraphs>647</Paragraphs>
  <Slides>63</Slides>
  <Notes>51</Notes>
  <HiddenSlides>1</HiddenSlides>
  <MMClips>0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63</vt:i4>
      </vt:variant>
    </vt:vector>
  </HeadingPairs>
  <TitlesOfParts>
    <vt:vector size="104" baseType="lpstr">
      <vt:lpstr>Arial</vt:lpstr>
      <vt:lpstr>Arial Black</vt:lpstr>
      <vt:lpstr>Calibri</vt:lpstr>
      <vt:lpstr>Calibri Light</vt:lpstr>
      <vt:lpstr>Consolas</vt:lpstr>
      <vt:lpstr>Courier New</vt:lpstr>
      <vt:lpstr>Google Sans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Bold</vt:lpstr>
      <vt:lpstr>Segoe UI Light</vt:lpstr>
      <vt:lpstr>Segoe UI Semibold</vt:lpstr>
      <vt:lpstr>Segoe UI Semilight</vt:lpstr>
      <vt:lpstr>Source Sans Pro</vt:lpstr>
      <vt:lpstr>Trebuchet MS</vt:lpstr>
      <vt:lpstr>Verdana</vt:lpstr>
      <vt:lpstr>Wingdings</vt:lpstr>
      <vt:lpstr>Wingdings 3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MLOps Kick-off</vt:lpstr>
      <vt:lpstr>You will get your hands dirty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Machine Learning is now where Software Engineering was 15 years ago</vt:lpstr>
      <vt:lpstr>But ML is hard!</vt:lpstr>
      <vt:lpstr>PowerPoint Presentation</vt:lpstr>
      <vt:lpstr>PowerPoint Presentation</vt:lpstr>
      <vt:lpstr>ML Lifecycle</vt:lpstr>
      <vt:lpstr>PowerPoint Presentation</vt:lpstr>
      <vt:lpstr>PowerPoint Presentation</vt:lpstr>
      <vt:lpstr>MLOps!</vt:lpstr>
      <vt:lpstr>PowerPoint Presentation</vt:lpstr>
      <vt:lpstr>Cowboys and Ranchers Can Be Friends!</vt:lpstr>
      <vt:lpstr>Enter MLOps</vt:lpstr>
      <vt:lpstr>MLOps Benefits</vt:lpstr>
      <vt:lpstr>MLOps Workflow</vt:lpstr>
      <vt:lpstr>MLOps Workflow</vt:lpstr>
      <vt:lpstr>MLOps Workflow</vt:lpstr>
      <vt:lpstr>MLOps Workflow</vt:lpstr>
      <vt:lpstr>MLOps Workflow</vt:lpstr>
      <vt:lpstr>MLOps Workflow</vt:lpstr>
      <vt:lpstr>MLOps Workflow</vt:lpstr>
      <vt:lpstr>MLOps on Azure</vt:lpstr>
      <vt:lpstr>Azure Services Supporting MLOps</vt:lpstr>
      <vt:lpstr>New MLOps Services from Azure Machine Learning</vt:lpstr>
      <vt:lpstr>Model Versioning &amp; Storage</vt:lpstr>
      <vt:lpstr>Model Validation</vt:lpstr>
      <vt:lpstr>Model Deployment</vt:lpstr>
      <vt:lpstr>Azure DevOps Pipelines</vt:lpstr>
      <vt:lpstr>Azure DevOps Pipelines</vt:lpstr>
      <vt:lpstr>PowerPoint Presentation</vt:lpstr>
      <vt:lpstr>Build Your Own MLOps Platform</vt:lpstr>
      <vt:lpstr>Azure DevOps + Azure ML </vt:lpstr>
      <vt:lpstr>First Class Model Training Tasks</vt:lpstr>
      <vt:lpstr>Gating and Provisioning on Validation &amp; Profiling</vt:lpstr>
      <vt:lpstr>Automated Deployment</vt:lpstr>
      <vt:lpstr>MLOps Framework on Azure</vt:lpstr>
      <vt:lpstr>Azure ML Ops</vt:lpstr>
      <vt:lpstr>PowerPoint Presentation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2021-01-29T12:08:54Z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0x0101005029C361529A2A4CBD939C63066D45E6</vt:lpwstr>
  </property>
</Properties>
</file>